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61"/>
  </p:notesMasterIdLst>
  <p:handoutMasterIdLst>
    <p:handoutMasterId r:id="rId62"/>
  </p:handoutMasterIdLst>
  <p:sldIdLst>
    <p:sldId id="256" r:id="rId5"/>
    <p:sldId id="262" r:id="rId6"/>
    <p:sldId id="257" r:id="rId7"/>
    <p:sldId id="258" r:id="rId8"/>
    <p:sldId id="266" r:id="rId9"/>
    <p:sldId id="264" r:id="rId10"/>
    <p:sldId id="265" r:id="rId11"/>
    <p:sldId id="267" r:id="rId12"/>
    <p:sldId id="296" r:id="rId13"/>
    <p:sldId id="261" r:id="rId14"/>
    <p:sldId id="302" r:id="rId15"/>
    <p:sldId id="263" r:id="rId16"/>
    <p:sldId id="303" r:id="rId17"/>
    <p:sldId id="299" r:id="rId18"/>
    <p:sldId id="300" r:id="rId19"/>
    <p:sldId id="268" r:id="rId20"/>
    <p:sldId id="269" r:id="rId21"/>
    <p:sldId id="304" r:id="rId22"/>
    <p:sldId id="271" r:id="rId23"/>
    <p:sldId id="272" r:id="rId24"/>
    <p:sldId id="301" r:id="rId25"/>
    <p:sldId id="274" r:id="rId26"/>
    <p:sldId id="275" r:id="rId27"/>
    <p:sldId id="276" r:id="rId28"/>
    <p:sldId id="277" r:id="rId29"/>
    <p:sldId id="320" r:id="rId30"/>
    <p:sldId id="321" r:id="rId31"/>
    <p:sldId id="332" r:id="rId32"/>
    <p:sldId id="280" r:id="rId33"/>
    <p:sldId id="279" r:id="rId34"/>
    <p:sldId id="294" r:id="rId35"/>
    <p:sldId id="292" r:id="rId36"/>
    <p:sldId id="305" r:id="rId37"/>
    <p:sldId id="322" r:id="rId38"/>
    <p:sldId id="273" r:id="rId39"/>
    <p:sldId id="306" r:id="rId40"/>
    <p:sldId id="307" r:id="rId41"/>
    <p:sldId id="309" r:id="rId42"/>
    <p:sldId id="308" r:id="rId43"/>
    <p:sldId id="310" r:id="rId44"/>
    <p:sldId id="313" r:id="rId45"/>
    <p:sldId id="314" r:id="rId46"/>
    <p:sldId id="323" r:id="rId47"/>
    <p:sldId id="282" r:id="rId48"/>
    <p:sldId id="324" r:id="rId49"/>
    <p:sldId id="311" r:id="rId50"/>
    <p:sldId id="295" r:id="rId51"/>
    <p:sldId id="325" r:id="rId52"/>
    <p:sldId id="326" r:id="rId53"/>
    <p:sldId id="327" r:id="rId54"/>
    <p:sldId id="328" r:id="rId55"/>
    <p:sldId id="329" r:id="rId56"/>
    <p:sldId id="330" r:id="rId57"/>
    <p:sldId id="331" r:id="rId58"/>
    <p:sldId id="260" r:id="rId59"/>
    <p:sldId id="312" r:id="rId6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4314206-164D-42DD-AF08-90AD16D84D4B}" v="2" dt="2022-02-04T17:07:29.371"/>
    <p1510:client id="{E4C5435C-DD92-4BA3-9FB0-9049BED501CB}" v="75" dt="2022-02-04T16:52:42.05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04" autoAdjust="0"/>
    <p:restoredTop sz="94660"/>
  </p:normalViewPr>
  <p:slideViewPr>
    <p:cSldViewPr snapToGrid="0">
      <p:cViewPr varScale="1">
        <p:scale>
          <a:sx n="58" d="100"/>
          <a:sy n="58" d="100"/>
        </p:scale>
        <p:origin x="247" y="31"/>
      </p:cViewPr>
      <p:guideLst/>
    </p:cSldViewPr>
  </p:slideViewPr>
  <p:notesTextViewPr>
    <p:cViewPr>
      <p:scale>
        <a:sx n="1" d="1"/>
        <a:sy n="1" d="1"/>
      </p:scale>
      <p:origin x="0" y="0"/>
    </p:cViewPr>
  </p:notesTextViewPr>
  <p:notesViewPr>
    <p:cSldViewPr snapToGrid="0">
      <p:cViewPr varScale="1">
        <p:scale>
          <a:sx n="87" d="100"/>
          <a:sy n="87" d="100"/>
        </p:scale>
        <p:origin x="2988" y="6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microsoft.com/office/2015/10/relationships/revisionInfo" Target="revisionInfo.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73B1625-23AC-4819-AC5B-277BD053F603}"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CA"/>
        </a:p>
      </dgm:t>
    </dgm:pt>
    <dgm:pt modelId="{791653AC-6099-4E55-BA01-4CB0BEE0EC50}" type="pres">
      <dgm:prSet presAssocID="{973B1625-23AC-4819-AC5B-277BD053F603}" presName="Name0" presStyleCnt="0">
        <dgm:presLayoutVars>
          <dgm:dir/>
          <dgm:animLvl val="lvl"/>
          <dgm:resizeHandles val="exact"/>
        </dgm:presLayoutVars>
      </dgm:prSet>
      <dgm:spPr/>
    </dgm:pt>
  </dgm:ptLst>
  <dgm:cxnLst>
    <dgm:cxn modelId="{9580637B-E86C-452F-9AD0-854EC18D36AD}" type="presOf" srcId="{973B1625-23AC-4819-AC5B-277BD053F603}" destId="{791653AC-6099-4E55-BA01-4CB0BEE0EC50}" srcOrd="0"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73B1625-23AC-4819-AC5B-277BD053F603}"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CA"/>
        </a:p>
      </dgm:t>
    </dgm:pt>
    <dgm:pt modelId="{791653AC-6099-4E55-BA01-4CB0BEE0EC50}" type="pres">
      <dgm:prSet presAssocID="{973B1625-23AC-4819-AC5B-277BD053F603}" presName="Name0" presStyleCnt="0">
        <dgm:presLayoutVars>
          <dgm:dir/>
          <dgm:animLvl val="lvl"/>
          <dgm:resizeHandles val="exact"/>
        </dgm:presLayoutVars>
      </dgm:prSet>
      <dgm:spPr/>
    </dgm:pt>
  </dgm:ptLst>
  <dgm:cxnLst>
    <dgm:cxn modelId="{9580637B-E86C-452F-9AD0-854EC18D36AD}" type="presOf" srcId="{973B1625-23AC-4819-AC5B-277BD053F603}" destId="{791653AC-6099-4E55-BA01-4CB0BEE0EC50}" srcOrd="0"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F5E0520-38D4-45DE-83FB-97EDDB3B696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a:extLst>
              <a:ext uri="{FF2B5EF4-FFF2-40B4-BE49-F238E27FC236}">
                <a16:creationId xmlns:a16="http://schemas.microsoft.com/office/drawing/2014/main" id="{09698ACD-395E-4F58-8543-314D447FE52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A119B6D-57E1-4954-82B5-D6A0B9F7594B}" type="datetimeFigureOut">
              <a:rPr lang="en-CA" smtClean="0"/>
              <a:t>2022-03-09</a:t>
            </a:fld>
            <a:endParaRPr lang="en-CA"/>
          </a:p>
        </p:txBody>
      </p:sp>
      <p:sp>
        <p:nvSpPr>
          <p:cNvPr id="4" name="Footer Placeholder 3">
            <a:extLst>
              <a:ext uri="{FF2B5EF4-FFF2-40B4-BE49-F238E27FC236}">
                <a16:creationId xmlns:a16="http://schemas.microsoft.com/office/drawing/2014/main" id="{FB0BFB25-95D1-45C1-BF6E-F58AB9F5159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5" name="Slide Number Placeholder 4">
            <a:extLst>
              <a:ext uri="{FF2B5EF4-FFF2-40B4-BE49-F238E27FC236}">
                <a16:creationId xmlns:a16="http://schemas.microsoft.com/office/drawing/2014/main" id="{BBA934BF-AF05-4EFF-9A3D-6B7CCDC7BCFF}"/>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4FEA5B3-D61C-4FD5-959E-4BF53AFDFA69}" type="slidenum">
              <a:rPr lang="en-CA" smtClean="0"/>
              <a:t>‹#›</a:t>
            </a:fld>
            <a:endParaRPr lang="en-CA"/>
          </a:p>
        </p:txBody>
      </p:sp>
    </p:spTree>
    <p:extLst>
      <p:ext uri="{BB962C8B-B14F-4D97-AF65-F5344CB8AC3E}">
        <p14:creationId xmlns:p14="http://schemas.microsoft.com/office/powerpoint/2010/main" val="199574539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FEA68CE-CA78-4615-8D9A-C42CAA70ABCF}" type="datetimeFigureOut">
              <a:rPr lang="en-CA" smtClean="0"/>
              <a:t>2022-03-09</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015E5CF-BDC2-444A-9984-DCEA3351DA4B}" type="slidenum">
              <a:rPr lang="en-CA" smtClean="0"/>
              <a:t>‹#›</a:t>
            </a:fld>
            <a:endParaRPr lang="en-CA"/>
          </a:p>
        </p:txBody>
      </p:sp>
    </p:spTree>
    <p:extLst>
      <p:ext uri="{BB962C8B-B14F-4D97-AF65-F5344CB8AC3E}">
        <p14:creationId xmlns:p14="http://schemas.microsoft.com/office/powerpoint/2010/main" val="42557496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g53f02655e7_0_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 name="Google Shape;110;g53f02655e7_0_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g53f02655e7_0_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7" name="Google Shape;157;g53f02655e7_0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g53f02655e7_0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4" name="Google Shape;164;g53f02655e7_0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g9eb936284f_1_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8" name="Google Shape;188;g9eb936284f_1_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g9fc1d10b7c_0_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8" name="Google Shape;198;g9fc1d10b7c_0_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g9fc1d10b7c_0_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5" name="Google Shape;205;g9fc1d10b7c_0_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g9eb936284f_1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3" name="Google Shape;213;g9eb936284f_1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g9eb936284f_1_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8" name="Google Shape;228;g9eb936284f_1_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g53f02655e7_0_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6" name="Google Shape;236;g53f02655e7_0_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g53f02655e7_0_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3" name="Google Shape;243;g53f02655e7_0_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ga29f1a0b14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 name="Google Shape;80;ga29f1a0b14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g9eb936284f_1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 name="Google Shape;116;g9eb936284f_1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ga29f1a0b14_1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 name="Google Shape;88;ga29f1a0b14_1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g9ee4657a1c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6" name="Google Shape;266;g9ee4657a1c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g9fbff25f54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9" name="Google Shape;259;g9fbff25f54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g9fbe1f40e3_1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8" name="Google Shape;148;g9fbe1f40e3_1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g9fbe1f40e3_1_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3" name="Google Shape;183;g9fbe1f40e3_1_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g9fbe1f40e3_1_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0" name="Google Shape;250;g9fbe1f40e3_1_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g9ee4657a1c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6" name="Google Shape;266;g9ee4657a1c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0108166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g9ee4657a1c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6" name="Google Shape;266;g9ee4657a1c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983238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g53f02655e7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g53f02655e7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gadb33dc665_2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8" name="Google Shape;128;gadb33dc665_2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g9eb936284f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 name="Google Shape;80;g9eb936284f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g9eb936284f_1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 name="Google Shape;87;g9eb936284f_1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Notes on the bottom are lower (in sound) and notes on the top are higher.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g9eb936284f_1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 name="Google Shape;105;g9eb936284f_1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ga64694ce0e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2" name="Google Shape;142;ga64694ce0e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g9eb936284f_1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9" name="Google Shape;149;g9eb936284f_1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Master" Target="../slideMasters/slideMaster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Layout" Target="../diagrams/layout2.xml"/><Relationship Id="rId7" Type="http://schemas.openxmlformats.org/officeDocument/2006/relationships/image" Target="../media/image2.png"/><Relationship Id="rId2" Type="http://schemas.openxmlformats.org/officeDocument/2006/relationships/diagramData" Target="../diagrams/data2.xml"/><Relationship Id="rId1" Type="http://schemas.openxmlformats.org/officeDocument/2006/relationships/slideMaster" Target="../slideMasters/slideMaster1.xml"/><Relationship Id="rId6" Type="http://schemas.microsoft.com/office/2007/relationships/diagramDrawing" Target="../diagrams/drawing2.xml"/><Relationship Id="rId5" Type="http://schemas.openxmlformats.org/officeDocument/2006/relationships/diagramColors" Target="../diagrams/colors2.xml"/><Relationship Id="rId10" Type="http://schemas.openxmlformats.org/officeDocument/2006/relationships/image" Target="../media/image5.png"/><Relationship Id="rId4" Type="http://schemas.openxmlformats.org/officeDocument/2006/relationships/diagramQuickStyle" Target="../diagrams/quickStyle2.xml"/><Relationship Id="rId9"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5" name="Text Placeholder 14">
            <a:extLst>
              <a:ext uri="{FF2B5EF4-FFF2-40B4-BE49-F238E27FC236}">
                <a16:creationId xmlns:a16="http://schemas.microsoft.com/office/drawing/2014/main" id="{2D093E74-2254-4478-8C08-CF7682011970}"/>
              </a:ext>
            </a:extLst>
          </p:cNvPr>
          <p:cNvSpPr>
            <a:spLocks noGrp="1"/>
          </p:cNvSpPr>
          <p:nvPr>
            <p:ph type="body" sz="quarter" idx="13" hasCustomPrompt="1"/>
          </p:nvPr>
        </p:nvSpPr>
        <p:spPr>
          <a:xfrm>
            <a:off x="4038600" y="2241634"/>
            <a:ext cx="4114800" cy="590550"/>
          </a:xfrm>
        </p:spPr>
        <p:txBody>
          <a:bodyPr>
            <a:normAutofit/>
          </a:bodyPr>
          <a:lstStyle>
            <a:lvl1pPr marL="0" indent="0" algn="ctr">
              <a:buNone/>
              <a:defRPr sz="3600" b="1"/>
            </a:lvl1pPr>
          </a:lstStyle>
          <a:p>
            <a:pPr lvl="0"/>
            <a:r>
              <a:rPr lang="en-US" dirty="0"/>
              <a:t>Click to enter EO</a:t>
            </a:r>
          </a:p>
        </p:txBody>
      </p:sp>
      <p:sp>
        <p:nvSpPr>
          <p:cNvPr id="17" name="Text Placeholder 16">
            <a:extLst>
              <a:ext uri="{FF2B5EF4-FFF2-40B4-BE49-F238E27FC236}">
                <a16:creationId xmlns:a16="http://schemas.microsoft.com/office/drawing/2014/main" id="{7C72E01E-315E-4A61-A4F2-91F56FA4E2B1}"/>
              </a:ext>
            </a:extLst>
          </p:cNvPr>
          <p:cNvSpPr>
            <a:spLocks noGrp="1"/>
          </p:cNvSpPr>
          <p:nvPr>
            <p:ph type="body" sz="quarter" idx="14" hasCustomPrompt="1"/>
          </p:nvPr>
        </p:nvSpPr>
        <p:spPr>
          <a:xfrm>
            <a:off x="838200" y="2975768"/>
            <a:ext cx="10515600" cy="906463"/>
          </a:xfrm>
        </p:spPr>
        <p:txBody>
          <a:bodyPr>
            <a:normAutofit/>
          </a:bodyPr>
          <a:lstStyle>
            <a:lvl1pPr marL="0" indent="0" algn="ctr">
              <a:buNone/>
              <a:defRPr sz="3200">
                <a:latin typeface="Times New Roman" panose="02020603050405020304" pitchFamily="18" charset="0"/>
                <a:cs typeface="Times New Roman" panose="02020603050405020304" pitchFamily="18" charset="0"/>
              </a:defRPr>
            </a:lvl1pPr>
          </a:lstStyle>
          <a:p>
            <a:pPr lvl="0"/>
            <a:r>
              <a:rPr lang="en-US" dirty="0"/>
              <a:t>Click to enter Lesson Name</a:t>
            </a:r>
          </a:p>
        </p:txBody>
      </p:sp>
      <p:sp>
        <p:nvSpPr>
          <p:cNvPr id="18" name="TextBox 17">
            <a:extLst>
              <a:ext uri="{FF2B5EF4-FFF2-40B4-BE49-F238E27FC236}">
                <a16:creationId xmlns:a16="http://schemas.microsoft.com/office/drawing/2014/main" id="{24B7FDFE-D525-467B-8EC6-12CF579E6EC1}"/>
              </a:ext>
            </a:extLst>
          </p:cNvPr>
          <p:cNvSpPr txBox="1"/>
          <p:nvPr userDrawn="1"/>
        </p:nvSpPr>
        <p:spPr>
          <a:xfrm>
            <a:off x="613117" y="975706"/>
            <a:ext cx="647648" cy="338554"/>
          </a:xfrm>
          <a:prstGeom prst="rect">
            <a:avLst/>
          </a:prstGeom>
          <a:noFill/>
        </p:spPr>
        <p:txBody>
          <a:bodyPr wrap="square" rtlCol="0">
            <a:spAutoFit/>
          </a:bodyPr>
          <a:lstStyle/>
          <a:p>
            <a:r>
              <a:rPr lang="en-CA" sz="1600" b="1" dirty="0"/>
              <a:t>Ref: </a:t>
            </a:r>
          </a:p>
        </p:txBody>
      </p:sp>
      <p:sp>
        <p:nvSpPr>
          <p:cNvPr id="19" name="TextBox 18">
            <a:extLst>
              <a:ext uri="{FF2B5EF4-FFF2-40B4-BE49-F238E27FC236}">
                <a16:creationId xmlns:a16="http://schemas.microsoft.com/office/drawing/2014/main" id="{A48897C7-67E4-4B50-9861-F83535DB8A12}"/>
              </a:ext>
            </a:extLst>
          </p:cNvPr>
          <p:cNvSpPr txBox="1"/>
          <p:nvPr userDrawn="1"/>
        </p:nvSpPr>
        <p:spPr>
          <a:xfrm>
            <a:off x="8692662" y="975706"/>
            <a:ext cx="905768" cy="369332"/>
          </a:xfrm>
          <a:prstGeom prst="rect">
            <a:avLst/>
          </a:prstGeom>
          <a:noFill/>
        </p:spPr>
        <p:txBody>
          <a:bodyPr wrap="square" rtlCol="0">
            <a:spAutoFit/>
          </a:bodyPr>
          <a:lstStyle/>
          <a:p>
            <a:r>
              <a:rPr lang="en-CA" b="1" dirty="0"/>
              <a:t>Name: </a:t>
            </a:r>
          </a:p>
        </p:txBody>
      </p:sp>
      <p:sp>
        <p:nvSpPr>
          <p:cNvPr id="21" name="Text Placeholder 20">
            <a:extLst>
              <a:ext uri="{FF2B5EF4-FFF2-40B4-BE49-F238E27FC236}">
                <a16:creationId xmlns:a16="http://schemas.microsoft.com/office/drawing/2014/main" id="{E7F71F9A-9489-4001-AECD-33CBEA8274BC}"/>
              </a:ext>
            </a:extLst>
          </p:cNvPr>
          <p:cNvSpPr>
            <a:spLocks noGrp="1"/>
          </p:cNvSpPr>
          <p:nvPr>
            <p:ph type="body" sz="quarter" idx="15" hasCustomPrompt="1"/>
          </p:nvPr>
        </p:nvSpPr>
        <p:spPr>
          <a:xfrm>
            <a:off x="1035146" y="1000526"/>
            <a:ext cx="2951067" cy="590549"/>
          </a:xfrm>
        </p:spPr>
        <p:txBody>
          <a:bodyPr>
            <a:normAutofit/>
          </a:bodyPr>
          <a:lstStyle>
            <a:lvl1pPr marL="0" indent="0">
              <a:buNone/>
              <a:defRPr sz="1600" b="1"/>
            </a:lvl1pPr>
            <a:lvl2pPr marL="457200" indent="0">
              <a:buNone/>
              <a:defRPr/>
            </a:lvl2pPr>
          </a:lstStyle>
          <a:p>
            <a:pPr lvl="0"/>
            <a:r>
              <a:rPr lang="en-US" dirty="0"/>
              <a:t>Click to edit References</a:t>
            </a:r>
          </a:p>
        </p:txBody>
      </p:sp>
      <p:sp>
        <p:nvSpPr>
          <p:cNvPr id="22" name="Text Placeholder 20">
            <a:extLst>
              <a:ext uri="{FF2B5EF4-FFF2-40B4-BE49-F238E27FC236}">
                <a16:creationId xmlns:a16="http://schemas.microsoft.com/office/drawing/2014/main" id="{BAF62A75-2A34-4455-893B-C78B3E5145E8}"/>
              </a:ext>
            </a:extLst>
          </p:cNvPr>
          <p:cNvSpPr>
            <a:spLocks noGrp="1"/>
          </p:cNvSpPr>
          <p:nvPr>
            <p:ph type="body" sz="quarter" idx="16" hasCustomPrompt="1"/>
          </p:nvPr>
        </p:nvSpPr>
        <p:spPr>
          <a:xfrm>
            <a:off x="9407619" y="1000997"/>
            <a:ext cx="2631979" cy="590549"/>
          </a:xfrm>
        </p:spPr>
        <p:txBody>
          <a:bodyPr>
            <a:normAutofit/>
          </a:bodyPr>
          <a:lstStyle>
            <a:lvl1pPr marL="0" indent="0">
              <a:buNone/>
              <a:defRPr sz="1800" b="1"/>
            </a:lvl1pPr>
            <a:lvl2pPr marL="457200" indent="0">
              <a:buNone/>
              <a:defRPr/>
            </a:lvl2pPr>
          </a:lstStyle>
          <a:p>
            <a:pPr lvl="0"/>
            <a:r>
              <a:rPr lang="en-US" dirty="0"/>
              <a:t>Click to edit Instructor Name</a:t>
            </a:r>
          </a:p>
        </p:txBody>
      </p:sp>
      <p:sp>
        <p:nvSpPr>
          <p:cNvPr id="23" name="Text Placeholder 20">
            <a:extLst>
              <a:ext uri="{FF2B5EF4-FFF2-40B4-BE49-F238E27FC236}">
                <a16:creationId xmlns:a16="http://schemas.microsoft.com/office/drawing/2014/main" id="{14D8397D-893C-4FC9-BCE1-1E8FB545463C}"/>
              </a:ext>
            </a:extLst>
          </p:cNvPr>
          <p:cNvSpPr>
            <a:spLocks noGrp="1"/>
          </p:cNvSpPr>
          <p:nvPr>
            <p:ph type="body" sz="quarter" idx="17" hasCustomPrompt="1"/>
          </p:nvPr>
        </p:nvSpPr>
        <p:spPr>
          <a:xfrm>
            <a:off x="613117" y="5765802"/>
            <a:ext cx="3990967" cy="338554"/>
          </a:xfrm>
        </p:spPr>
        <p:txBody>
          <a:bodyPr>
            <a:normAutofit/>
          </a:bodyPr>
          <a:lstStyle>
            <a:lvl1pPr marL="0" indent="0">
              <a:buNone/>
              <a:defRPr sz="1800" b="1"/>
            </a:lvl1pPr>
            <a:lvl2pPr marL="457200" indent="0">
              <a:buNone/>
              <a:defRPr/>
            </a:lvl2pPr>
          </a:lstStyle>
          <a:p>
            <a:pPr lvl="0"/>
            <a:r>
              <a:rPr lang="en-US" dirty="0"/>
              <a:t>Click to edit EO time (e.g. 120 min)</a:t>
            </a:r>
          </a:p>
        </p:txBody>
      </p:sp>
    </p:spTree>
    <p:extLst>
      <p:ext uri="{BB962C8B-B14F-4D97-AF65-F5344CB8AC3E}">
        <p14:creationId xmlns:p14="http://schemas.microsoft.com/office/powerpoint/2010/main" val="22495562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FLOOR Plan">
    <p:spTree>
      <p:nvGrpSpPr>
        <p:cNvPr id="1" name=""/>
        <p:cNvGrpSpPr/>
        <p:nvPr/>
      </p:nvGrpSpPr>
      <p:grpSpPr>
        <a:xfrm>
          <a:off x="0" y="0"/>
          <a:ext cx="0" cy="0"/>
          <a:chOff x="0" y="0"/>
          <a:chExt cx="0" cy="0"/>
        </a:xfrm>
      </p:grpSpPr>
      <p:graphicFrame>
        <p:nvGraphicFramePr>
          <p:cNvPr id="12" name="Diagram 11">
            <a:extLst>
              <a:ext uri="{FF2B5EF4-FFF2-40B4-BE49-F238E27FC236}">
                <a16:creationId xmlns:a16="http://schemas.microsoft.com/office/drawing/2014/main" id="{810E5F2A-47E7-462B-978E-66C87B08688A}"/>
              </a:ext>
            </a:extLst>
          </p:cNvPr>
          <p:cNvGraphicFramePr/>
          <p:nvPr userDrawn="1">
            <p:extLst>
              <p:ext uri="{D42A27DB-BD31-4B8C-83A1-F6EECF244321}">
                <p14:modId xmlns:p14="http://schemas.microsoft.com/office/powerpoint/2010/main" val="3961315469"/>
              </p:ext>
            </p:extLst>
          </p:nvPr>
        </p:nvGraphicFramePr>
        <p:xfrm>
          <a:off x="1011847" y="1536224"/>
          <a:ext cx="2093303" cy="44386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3" name="Freeform: Shape 12">
            <a:extLst>
              <a:ext uri="{FF2B5EF4-FFF2-40B4-BE49-F238E27FC236}">
                <a16:creationId xmlns:a16="http://schemas.microsoft.com/office/drawing/2014/main" id="{DBDB6AE8-73B3-447F-BA9B-49501E15DB89}"/>
              </a:ext>
            </a:extLst>
          </p:cNvPr>
          <p:cNvSpPr/>
          <p:nvPr userDrawn="1"/>
        </p:nvSpPr>
        <p:spPr>
          <a:xfrm>
            <a:off x="949900" y="1050967"/>
            <a:ext cx="709375" cy="1446866"/>
          </a:xfrm>
          <a:custGeom>
            <a:avLst/>
            <a:gdLst>
              <a:gd name="connsiteX0" fmla="*/ 0 w 650082"/>
              <a:gd name="connsiteY0" fmla="*/ 0 h 1407319"/>
              <a:gd name="connsiteX1" fmla="*/ 650082 w 650082"/>
              <a:gd name="connsiteY1" fmla="*/ 792956 h 1407319"/>
              <a:gd name="connsiteX2" fmla="*/ 647700 w 650082"/>
              <a:gd name="connsiteY2" fmla="*/ 1407319 h 1407319"/>
              <a:gd name="connsiteX3" fmla="*/ 2382 w 650082"/>
              <a:gd name="connsiteY3" fmla="*/ 931069 h 1407319"/>
              <a:gd name="connsiteX4" fmla="*/ 0 w 650082"/>
              <a:gd name="connsiteY4" fmla="*/ 0 h 1407319"/>
              <a:gd name="connsiteX0" fmla="*/ 793 w 650875"/>
              <a:gd name="connsiteY0" fmla="*/ 0 h 1407319"/>
              <a:gd name="connsiteX1" fmla="*/ 650875 w 650875"/>
              <a:gd name="connsiteY1" fmla="*/ 792956 h 1407319"/>
              <a:gd name="connsiteX2" fmla="*/ 648493 w 650875"/>
              <a:gd name="connsiteY2" fmla="*/ 1407319 h 1407319"/>
              <a:gd name="connsiteX3" fmla="*/ 0 w 650875"/>
              <a:gd name="connsiteY3" fmla="*/ 924719 h 1407319"/>
              <a:gd name="connsiteX4" fmla="*/ 793 w 650875"/>
              <a:gd name="connsiteY4" fmla="*/ 0 h 1407319"/>
              <a:gd name="connsiteX0" fmla="*/ 3174 w 653256"/>
              <a:gd name="connsiteY0" fmla="*/ 0 h 1407319"/>
              <a:gd name="connsiteX1" fmla="*/ 653256 w 653256"/>
              <a:gd name="connsiteY1" fmla="*/ 792956 h 1407319"/>
              <a:gd name="connsiteX2" fmla="*/ 650874 w 653256"/>
              <a:gd name="connsiteY2" fmla="*/ 1407319 h 1407319"/>
              <a:gd name="connsiteX3" fmla="*/ 0 w 653256"/>
              <a:gd name="connsiteY3" fmla="*/ 927100 h 1407319"/>
              <a:gd name="connsiteX4" fmla="*/ 3174 w 653256"/>
              <a:gd name="connsiteY4" fmla="*/ 0 h 1407319"/>
              <a:gd name="connsiteX0" fmla="*/ 3174 w 653256"/>
              <a:gd name="connsiteY0" fmla="*/ 0 h 1407319"/>
              <a:gd name="connsiteX1" fmla="*/ 653256 w 653256"/>
              <a:gd name="connsiteY1" fmla="*/ 792956 h 1407319"/>
              <a:gd name="connsiteX2" fmla="*/ 650874 w 653256"/>
              <a:gd name="connsiteY2" fmla="*/ 1407319 h 1407319"/>
              <a:gd name="connsiteX3" fmla="*/ 0 w 653256"/>
              <a:gd name="connsiteY3" fmla="*/ 929481 h 1407319"/>
              <a:gd name="connsiteX4" fmla="*/ 3174 w 653256"/>
              <a:gd name="connsiteY4" fmla="*/ 0 h 1407319"/>
              <a:gd name="connsiteX0" fmla="*/ 22 w 654867"/>
              <a:gd name="connsiteY0" fmla="*/ 0 h 1407319"/>
              <a:gd name="connsiteX1" fmla="*/ 654867 w 654867"/>
              <a:gd name="connsiteY1" fmla="*/ 792956 h 1407319"/>
              <a:gd name="connsiteX2" fmla="*/ 652485 w 654867"/>
              <a:gd name="connsiteY2" fmla="*/ 1407319 h 1407319"/>
              <a:gd name="connsiteX3" fmla="*/ 1611 w 654867"/>
              <a:gd name="connsiteY3" fmla="*/ 929481 h 1407319"/>
              <a:gd name="connsiteX4" fmla="*/ 22 w 654867"/>
              <a:gd name="connsiteY4" fmla="*/ 0 h 1407319"/>
              <a:gd name="connsiteX0" fmla="*/ 22 w 654867"/>
              <a:gd name="connsiteY0" fmla="*/ 0 h 1404938"/>
              <a:gd name="connsiteX1" fmla="*/ 654867 w 654867"/>
              <a:gd name="connsiteY1" fmla="*/ 790575 h 1404938"/>
              <a:gd name="connsiteX2" fmla="*/ 652485 w 654867"/>
              <a:gd name="connsiteY2" fmla="*/ 1404938 h 1404938"/>
              <a:gd name="connsiteX3" fmla="*/ 1611 w 654867"/>
              <a:gd name="connsiteY3" fmla="*/ 927100 h 1404938"/>
              <a:gd name="connsiteX4" fmla="*/ 22 w 654867"/>
              <a:gd name="connsiteY4" fmla="*/ 0 h 1404938"/>
              <a:gd name="connsiteX0" fmla="*/ 22 w 654867"/>
              <a:gd name="connsiteY0" fmla="*/ 0 h 1407319"/>
              <a:gd name="connsiteX1" fmla="*/ 654867 w 654867"/>
              <a:gd name="connsiteY1" fmla="*/ 792956 h 1407319"/>
              <a:gd name="connsiteX2" fmla="*/ 652485 w 654867"/>
              <a:gd name="connsiteY2" fmla="*/ 1407319 h 1407319"/>
              <a:gd name="connsiteX3" fmla="*/ 1611 w 654867"/>
              <a:gd name="connsiteY3" fmla="*/ 929481 h 1407319"/>
              <a:gd name="connsiteX4" fmla="*/ 22 w 654867"/>
              <a:gd name="connsiteY4" fmla="*/ 0 h 1407319"/>
              <a:gd name="connsiteX0" fmla="*/ 22 w 654867"/>
              <a:gd name="connsiteY0" fmla="*/ 0 h 1404937"/>
              <a:gd name="connsiteX1" fmla="*/ 654867 w 654867"/>
              <a:gd name="connsiteY1" fmla="*/ 790574 h 1404937"/>
              <a:gd name="connsiteX2" fmla="*/ 652485 w 654867"/>
              <a:gd name="connsiteY2" fmla="*/ 1404937 h 1404937"/>
              <a:gd name="connsiteX3" fmla="*/ 1611 w 654867"/>
              <a:gd name="connsiteY3" fmla="*/ 927099 h 1404937"/>
              <a:gd name="connsiteX4" fmla="*/ 22 w 654867"/>
              <a:gd name="connsiteY4" fmla="*/ 0 h 1404937"/>
              <a:gd name="connsiteX0" fmla="*/ 22 w 654867"/>
              <a:gd name="connsiteY0" fmla="*/ 0 h 1409700"/>
              <a:gd name="connsiteX1" fmla="*/ 654867 w 654867"/>
              <a:gd name="connsiteY1" fmla="*/ 795337 h 1409700"/>
              <a:gd name="connsiteX2" fmla="*/ 652485 w 654867"/>
              <a:gd name="connsiteY2" fmla="*/ 1409700 h 1409700"/>
              <a:gd name="connsiteX3" fmla="*/ 1611 w 654867"/>
              <a:gd name="connsiteY3" fmla="*/ 931862 h 1409700"/>
              <a:gd name="connsiteX4" fmla="*/ 22 w 654867"/>
              <a:gd name="connsiteY4" fmla="*/ 0 h 1409700"/>
              <a:gd name="connsiteX0" fmla="*/ 22 w 654867"/>
              <a:gd name="connsiteY0" fmla="*/ 0 h 1407318"/>
              <a:gd name="connsiteX1" fmla="*/ 654867 w 654867"/>
              <a:gd name="connsiteY1" fmla="*/ 792955 h 1407318"/>
              <a:gd name="connsiteX2" fmla="*/ 652485 w 654867"/>
              <a:gd name="connsiteY2" fmla="*/ 1407318 h 1407318"/>
              <a:gd name="connsiteX3" fmla="*/ 1611 w 654867"/>
              <a:gd name="connsiteY3" fmla="*/ 929480 h 1407318"/>
              <a:gd name="connsiteX4" fmla="*/ 22 w 654867"/>
              <a:gd name="connsiteY4" fmla="*/ 0 h 1407318"/>
              <a:gd name="connsiteX0" fmla="*/ 22 w 654867"/>
              <a:gd name="connsiteY0" fmla="*/ 0 h 1404936"/>
              <a:gd name="connsiteX1" fmla="*/ 654867 w 654867"/>
              <a:gd name="connsiteY1" fmla="*/ 792955 h 1404936"/>
              <a:gd name="connsiteX2" fmla="*/ 652485 w 654867"/>
              <a:gd name="connsiteY2" fmla="*/ 1404936 h 1404936"/>
              <a:gd name="connsiteX3" fmla="*/ 1611 w 654867"/>
              <a:gd name="connsiteY3" fmla="*/ 929480 h 1404936"/>
              <a:gd name="connsiteX4" fmla="*/ 22 w 654867"/>
              <a:gd name="connsiteY4" fmla="*/ 0 h 1404936"/>
              <a:gd name="connsiteX0" fmla="*/ 22 w 654867"/>
              <a:gd name="connsiteY0" fmla="*/ 0 h 1404936"/>
              <a:gd name="connsiteX1" fmla="*/ 654867 w 654867"/>
              <a:gd name="connsiteY1" fmla="*/ 799348 h 1404936"/>
              <a:gd name="connsiteX2" fmla="*/ 652485 w 654867"/>
              <a:gd name="connsiteY2" fmla="*/ 1404936 h 1404936"/>
              <a:gd name="connsiteX3" fmla="*/ 1611 w 654867"/>
              <a:gd name="connsiteY3" fmla="*/ 929480 h 1404936"/>
              <a:gd name="connsiteX4" fmla="*/ 22 w 654867"/>
              <a:gd name="connsiteY4" fmla="*/ 0 h 1404936"/>
              <a:gd name="connsiteX0" fmla="*/ 22 w 654867"/>
              <a:gd name="connsiteY0" fmla="*/ 0 h 1407067"/>
              <a:gd name="connsiteX1" fmla="*/ 654867 w 654867"/>
              <a:gd name="connsiteY1" fmla="*/ 799348 h 1407067"/>
              <a:gd name="connsiteX2" fmla="*/ 652485 w 654867"/>
              <a:gd name="connsiteY2" fmla="*/ 1407067 h 1407067"/>
              <a:gd name="connsiteX3" fmla="*/ 1611 w 654867"/>
              <a:gd name="connsiteY3" fmla="*/ 929480 h 1407067"/>
              <a:gd name="connsiteX4" fmla="*/ 22 w 654867"/>
              <a:gd name="connsiteY4" fmla="*/ 0 h 1407067"/>
              <a:gd name="connsiteX0" fmla="*/ 22 w 654867"/>
              <a:gd name="connsiteY0" fmla="*/ 0 h 1407067"/>
              <a:gd name="connsiteX1" fmla="*/ 654867 w 654867"/>
              <a:gd name="connsiteY1" fmla="*/ 799348 h 1407067"/>
              <a:gd name="connsiteX2" fmla="*/ 650278 w 654867"/>
              <a:gd name="connsiteY2" fmla="*/ 1407067 h 1407067"/>
              <a:gd name="connsiteX3" fmla="*/ 1611 w 654867"/>
              <a:gd name="connsiteY3" fmla="*/ 929480 h 1407067"/>
              <a:gd name="connsiteX4" fmla="*/ 22 w 654867"/>
              <a:gd name="connsiteY4" fmla="*/ 0 h 1407067"/>
              <a:gd name="connsiteX0" fmla="*/ 22 w 654867"/>
              <a:gd name="connsiteY0" fmla="*/ 0 h 1414049"/>
              <a:gd name="connsiteX1" fmla="*/ 654867 w 654867"/>
              <a:gd name="connsiteY1" fmla="*/ 799348 h 1414049"/>
              <a:gd name="connsiteX2" fmla="*/ 650278 w 654867"/>
              <a:gd name="connsiteY2" fmla="*/ 1414049 h 1414049"/>
              <a:gd name="connsiteX3" fmla="*/ 1611 w 654867"/>
              <a:gd name="connsiteY3" fmla="*/ 929480 h 1414049"/>
              <a:gd name="connsiteX4" fmla="*/ 22 w 654867"/>
              <a:gd name="connsiteY4" fmla="*/ 0 h 1414049"/>
              <a:gd name="connsiteX0" fmla="*/ 2827 w 657672"/>
              <a:gd name="connsiteY0" fmla="*/ 0 h 1414049"/>
              <a:gd name="connsiteX1" fmla="*/ 657672 w 657672"/>
              <a:gd name="connsiteY1" fmla="*/ 799348 h 1414049"/>
              <a:gd name="connsiteX2" fmla="*/ 653083 w 657672"/>
              <a:gd name="connsiteY2" fmla="*/ 1414049 h 1414049"/>
              <a:gd name="connsiteX3" fmla="*/ 0 w 657672"/>
              <a:gd name="connsiteY3" fmla="*/ 938789 h 1414049"/>
              <a:gd name="connsiteX4" fmla="*/ 2827 w 657672"/>
              <a:gd name="connsiteY4" fmla="*/ 0 h 14140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7672" h="1414049">
                <a:moveTo>
                  <a:pt x="2827" y="0"/>
                </a:moveTo>
                <a:lnTo>
                  <a:pt x="657672" y="799348"/>
                </a:lnTo>
                <a:cubicBezTo>
                  <a:pt x="656142" y="1001921"/>
                  <a:pt x="654613" y="1211476"/>
                  <a:pt x="653083" y="1414049"/>
                </a:cubicBezTo>
                <a:lnTo>
                  <a:pt x="0" y="938789"/>
                </a:lnTo>
                <a:cubicBezTo>
                  <a:pt x="264" y="630549"/>
                  <a:pt x="2563" y="308240"/>
                  <a:pt x="2827" y="0"/>
                </a:cubicBezTo>
                <a:close/>
              </a:path>
            </a:pathLst>
          </a:custGeom>
          <a:solidFill>
            <a:srgbClr val="00C0A5"/>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4" name="Freeform: Shape 13">
            <a:extLst>
              <a:ext uri="{FF2B5EF4-FFF2-40B4-BE49-F238E27FC236}">
                <a16:creationId xmlns:a16="http://schemas.microsoft.com/office/drawing/2014/main" id="{98C4A8BF-5A78-4D36-96B1-0028BC0D428E}"/>
              </a:ext>
            </a:extLst>
          </p:cNvPr>
          <p:cNvSpPr/>
          <p:nvPr userDrawn="1"/>
        </p:nvSpPr>
        <p:spPr>
          <a:xfrm>
            <a:off x="948354" y="2001207"/>
            <a:ext cx="711112" cy="1124988"/>
          </a:xfrm>
          <a:custGeom>
            <a:avLst/>
            <a:gdLst>
              <a:gd name="connsiteX0" fmla="*/ 0 w 650081"/>
              <a:gd name="connsiteY0" fmla="*/ 0 h 1088231"/>
              <a:gd name="connsiteX1" fmla="*/ 645318 w 650081"/>
              <a:gd name="connsiteY1" fmla="*/ 476250 h 1088231"/>
              <a:gd name="connsiteX2" fmla="*/ 650081 w 650081"/>
              <a:gd name="connsiteY2" fmla="*/ 1088231 h 1088231"/>
              <a:gd name="connsiteX3" fmla="*/ 0 w 650081"/>
              <a:gd name="connsiteY3" fmla="*/ 931068 h 1088231"/>
              <a:gd name="connsiteX4" fmla="*/ 0 w 650081"/>
              <a:gd name="connsiteY4" fmla="*/ 0 h 1088231"/>
              <a:gd name="connsiteX0" fmla="*/ 0 w 650081"/>
              <a:gd name="connsiteY0" fmla="*/ 0 h 1092493"/>
              <a:gd name="connsiteX1" fmla="*/ 645318 w 650081"/>
              <a:gd name="connsiteY1" fmla="*/ 476250 h 1092493"/>
              <a:gd name="connsiteX2" fmla="*/ 650081 w 650081"/>
              <a:gd name="connsiteY2" fmla="*/ 1092493 h 1092493"/>
              <a:gd name="connsiteX3" fmla="*/ 0 w 650081"/>
              <a:gd name="connsiteY3" fmla="*/ 931068 h 1092493"/>
              <a:gd name="connsiteX4" fmla="*/ 0 w 650081"/>
              <a:gd name="connsiteY4" fmla="*/ 0 h 1092493"/>
              <a:gd name="connsiteX0" fmla="*/ 0 w 650081"/>
              <a:gd name="connsiteY0" fmla="*/ 0 h 1092493"/>
              <a:gd name="connsiteX1" fmla="*/ 645318 w 650081"/>
              <a:gd name="connsiteY1" fmla="*/ 476250 h 1092493"/>
              <a:gd name="connsiteX2" fmla="*/ 650081 w 650081"/>
              <a:gd name="connsiteY2" fmla="*/ 1092493 h 1092493"/>
              <a:gd name="connsiteX3" fmla="*/ 0 w 650081"/>
              <a:gd name="connsiteY3" fmla="*/ 933199 h 1092493"/>
              <a:gd name="connsiteX4" fmla="*/ 0 w 650081"/>
              <a:gd name="connsiteY4" fmla="*/ 0 h 1092493"/>
              <a:gd name="connsiteX0" fmla="*/ 6575 w 656656"/>
              <a:gd name="connsiteY0" fmla="*/ 0 h 1092493"/>
              <a:gd name="connsiteX1" fmla="*/ 651893 w 656656"/>
              <a:gd name="connsiteY1" fmla="*/ 476250 h 1092493"/>
              <a:gd name="connsiteX2" fmla="*/ 656656 w 656656"/>
              <a:gd name="connsiteY2" fmla="*/ 1092493 h 1092493"/>
              <a:gd name="connsiteX3" fmla="*/ 0 w 656656"/>
              <a:gd name="connsiteY3" fmla="*/ 940181 h 1092493"/>
              <a:gd name="connsiteX4" fmla="*/ 6575 w 656656"/>
              <a:gd name="connsiteY4" fmla="*/ 0 h 1092493"/>
              <a:gd name="connsiteX0" fmla="*/ 6575 w 654465"/>
              <a:gd name="connsiteY0" fmla="*/ 0 h 1099474"/>
              <a:gd name="connsiteX1" fmla="*/ 651893 w 654465"/>
              <a:gd name="connsiteY1" fmla="*/ 476250 h 1099474"/>
              <a:gd name="connsiteX2" fmla="*/ 654465 w 654465"/>
              <a:gd name="connsiteY2" fmla="*/ 1099474 h 1099474"/>
              <a:gd name="connsiteX3" fmla="*/ 0 w 654465"/>
              <a:gd name="connsiteY3" fmla="*/ 940181 h 1099474"/>
              <a:gd name="connsiteX4" fmla="*/ 6575 w 654465"/>
              <a:gd name="connsiteY4" fmla="*/ 0 h 10994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4465" h="1099474">
                <a:moveTo>
                  <a:pt x="6575" y="0"/>
                </a:moveTo>
                <a:lnTo>
                  <a:pt x="651893" y="476250"/>
                </a:lnTo>
                <a:cubicBezTo>
                  <a:pt x="653481" y="680244"/>
                  <a:pt x="652877" y="895480"/>
                  <a:pt x="654465" y="1099474"/>
                </a:cubicBezTo>
                <a:lnTo>
                  <a:pt x="0" y="940181"/>
                </a:lnTo>
                <a:cubicBezTo>
                  <a:pt x="2192" y="626787"/>
                  <a:pt x="4383" y="313394"/>
                  <a:pt x="6575" y="0"/>
                </a:cubicBezTo>
                <a:close/>
              </a:path>
            </a:pathLst>
          </a:custGeom>
          <a:solidFill>
            <a:srgbClr val="D9126B">
              <a:lumMod val="60000"/>
              <a:lumOff val="40000"/>
            </a:srgbClr>
          </a:solidFill>
          <a:ln w="12700" cap="flat" cmpd="sng" algn="ctr">
            <a:noFill/>
            <a:prstDash val="solid"/>
            <a:miter lim="800000"/>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80F0CBE2-136E-4D8F-88CB-C4D3A31F3433}"/>
              </a:ext>
            </a:extLst>
          </p:cNvPr>
          <p:cNvSpPr/>
          <p:nvPr userDrawn="1"/>
        </p:nvSpPr>
        <p:spPr>
          <a:xfrm>
            <a:off x="945556" y="2950706"/>
            <a:ext cx="716204" cy="965119"/>
          </a:xfrm>
          <a:custGeom>
            <a:avLst/>
            <a:gdLst>
              <a:gd name="connsiteX0" fmla="*/ 0 w 650082"/>
              <a:gd name="connsiteY0" fmla="*/ 926307 h 926307"/>
              <a:gd name="connsiteX1" fmla="*/ 650082 w 650082"/>
              <a:gd name="connsiteY1" fmla="*/ 771525 h 926307"/>
              <a:gd name="connsiteX2" fmla="*/ 650082 w 650082"/>
              <a:gd name="connsiteY2" fmla="*/ 157163 h 926307"/>
              <a:gd name="connsiteX3" fmla="*/ 2382 w 650082"/>
              <a:gd name="connsiteY3" fmla="*/ 0 h 926307"/>
              <a:gd name="connsiteX4" fmla="*/ 0 w 650082"/>
              <a:gd name="connsiteY4" fmla="*/ 926307 h 926307"/>
              <a:gd name="connsiteX0" fmla="*/ 2381 w 652463"/>
              <a:gd name="connsiteY0" fmla="*/ 926307 h 926307"/>
              <a:gd name="connsiteX1" fmla="*/ 652463 w 652463"/>
              <a:gd name="connsiteY1" fmla="*/ 771525 h 926307"/>
              <a:gd name="connsiteX2" fmla="*/ 652463 w 652463"/>
              <a:gd name="connsiteY2" fmla="*/ 157163 h 926307"/>
              <a:gd name="connsiteX3" fmla="*/ 0 w 652463"/>
              <a:gd name="connsiteY3" fmla="*/ 0 h 926307"/>
              <a:gd name="connsiteX4" fmla="*/ 2381 w 652463"/>
              <a:gd name="connsiteY4" fmla="*/ 926307 h 926307"/>
              <a:gd name="connsiteX0" fmla="*/ 229 w 652692"/>
              <a:gd name="connsiteY0" fmla="*/ 926307 h 926307"/>
              <a:gd name="connsiteX1" fmla="*/ 652692 w 652692"/>
              <a:gd name="connsiteY1" fmla="*/ 771525 h 926307"/>
              <a:gd name="connsiteX2" fmla="*/ 652692 w 652692"/>
              <a:gd name="connsiteY2" fmla="*/ 157163 h 926307"/>
              <a:gd name="connsiteX3" fmla="*/ 229 w 652692"/>
              <a:gd name="connsiteY3" fmla="*/ 0 h 926307"/>
              <a:gd name="connsiteX4" fmla="*/ 229 w 652692"/>
              <a:gd name="connsiteY4" fmla="*/ 926307 h 926307"/>
              <a:gd name="connsiteX0" fmla="*/ 105 w 654949"/>
              <a:gd name="connsiteY0" fmla="*/ 928688 h 928688"/>
              <a:gd name="connsiteX1" fmla="*/ 654949 w 654949"/>
              <a:gd name="connsiteY1" fmla="*/ 771525 h 928688"/>
              <a:gd name="connsiteX2" fmla="*/ 654949 w 654949"/>
              <a:gd name="connsiteY2" fmla="*/ 157163 h 928688"/>
              <a:gd name="connsiteX3" fmla="*/ 2486 w 654949"/>
              <a:gd name="connsiteY3" fmla="*/ 0 h 928688"/>
              <a:gd name="connsiteX4" fmla="*/ 105 w 654949"/>
              <a:gd name="connsiteY4" fmla="*/ 928688 h 928688"/>
              <a:gd name="connsiteX0" fmla="*/ 105 w 654949"/>
              <a:gd name="connsiteY0" fmla="*/ 928688 h 928688"/>
              <a:gd name="connsiteX1" fmla="*/ 654949 w 654949"/>
              <a:gd name="connsiteY1" fmla="*/ 771525 h 928688"/>
              <a:gd name="connsiteX2" fmla="*/ 654949 w 654949"/>
              <a:gd name="connsiteY2" fmla="*/ 154781 h 928688"/>
              <a:gd name="connsiteX3" fmla="*/ 2486 w 654949"/>
              <a:gd name="connsiteY3" fmla="*/ 0 h 928688"/>
              <a:gd name="connsiteX4" fmla="*/ 105 w 654949"/>
              <a:gd name="connsiteY4" fmla="*/ 928688 h 928688"/>
              <a:gd name="connsiteX0" fmla="*/ 105 w 654949"/>
              <a:gd name="connsiteY0" fmla="*/ 930820 h 930820"/>
              <a:gd name="connsiteX1" fmla="*/ 654949 w 654949"/>
              <a:gd name="connsiteY1" fmla="*/ 771525 h 930820"/>
              <a:gd name="connsiteX2" fmla="*/ 654949 w 654949"/>
              <a:gd name="connsiteY2" fmla="*/ 154781 h 930820"/>
              <a:gd name="connsiteX3" fmla="*/ 2486 w 654949"/>
              <a:gd name="connsiteY3" fmla="*/ 0 h 930820"/>
              <a:gd name="connsiteX4" fmla="*/ 105 w 654949"/>
              <a:gd name="connsiteY4" fmla="*/ 930820 h 930820"/>
              <a:gd name="connsiteX0" fmla="*/ 105 w 654949"/>
              <a:gd name="connsiteY0" fmla="*/ 930820 h 930820"/>
              <a:gd name="connsiteX1" fmla="*/ 654949 w 654949"/>
              <a:gd name="connsiteY1" fmla="*/ 771525 h 930820"/>
              <a:gd name="connsiteX2" fmla="*/ 654949 w 654949"/>
              <a:gd name="connsiteY2" fmla="*/ 159042 h 930820"/>
              <a:gd name="connsiteX3" fmla="*/ 2486 w 654949"/>
              <a:gd name="connsiteY3" fmla="*/ 0 h 930820"/>
              <a:gd name="connsiteX4" fmla="*/ 105 w 654949"/>
              <a:gd name="connsiteY4" fmla="*/ 930820 h 930820"/>
              <a:gd name="connsiteX0" fmla="*/ 2034 w 656878"/>
              <a:gd name="connsiteY0" fmla="*/ 923838 h 923838"/>
              <a:gd name="connsiteX1" fmla="*/ 656878 w 656878"/>
              <a:gd name="connsiteY1" fmla="*/ 764543 h 923838"/>
              <a:gd name="connsiteX2" fmla="*/ 656878 w 656878"/>
              <a:gd name="connsiteY2" fmla="*/ 152060 h 923838"/>
              <a:gd name="connsiteX3" fmla="*/ 0 w 656878"/>
              <a:gd name="connsiteY3" fmla="*/ 0 h 923838"/>
              <a:gd name="connsiteX4" fmla="*/ 2034 w 656878"/>
              <a:gd name="connsiteY4" fmla="*/ 923838 h 923838"/>
              <a:gd name="connsiteX0" fmla="*/ 106 w 654950"/>
              <a:gd name="connsiteY0" fmla="*/ 926165 h 926165"/>
              <a:gd name="connsiteX1" fmla="*/ 654950 w 654950"/>
              <a:gd name="connsiteY1" fmla="*/ 766870 h 926165"/>
              <a:gd name="connsiteX2" fmla="*/ 654950 w 654950"/>
              <a:gd name="connsiteY2" fmla="*/ 154387 h 926165"/>
              <a:gd name="connsiteX3" fmla="*/ 2487 w 654950"/>
              <a:gd name="connsiteY3" fmla="*/ 0 h 926165"/>
              <a:gd name="connsiteX4" fmla="*/ 106 w 654950"/>
              <a:gd name="connsiteY4" fmla="*/ 926165 h 926165"/>
              <a:gd name="connsiteX0" fmla="*/ 2033 w 656877"/>
              <a:gd name="connsiteY0" fmla="*/ 928492 h 928492"/>
              <a:gd name="connsiteX1" fmla="*/ 656877 w 656877"/>
              <a:gd name="connsiteY1" fmla="*/ 769197 h 928492"/>
              <a:gd name="connsiteX2" fmla="*/ 656877 w 656877"/>
              <a:gd name="connsiteY2" fmla="*/ 156714 h 928492"/>
              <a:gd name="connsiteX3" fmla="*/ 0 w 656877"/>
              <a:gd name="connsiteY3" fmla="*/ 0 h 928492"/>
              <a:gd name="connsiteX4" fmla="*/ 2033 w 656877"/>
              <a:gd name="connsiteY4" fmla="*/ 928492 h 928492"/>
              <a:gd name="connsiteX0" fmla="*/ 2033 w 656877"/>
              <a:gd name="connsiteY0" fmla="*/ 931595 h 931595"/>
              <a:gd name="connsiteX1" fmla="*/ 656877 w 656877"/>
              <a:gd name="connsiteY1" fmla="*/ 772300 h 931595"/>
              <a:gd name="connsiteX2" fmla="*/ 656877 w 656877"/>
              <a:gd name="connsiteY2" fmla="*/ 159817 h 931595"/>
              <a:gd name="connsiteX3" fmla="*/ 0 w 656877"/>
              <a:gd name="connsiteY3" fmla="*/ 0 h 931595"/>
              <a:gd name="connsiteX4" fmla="*/ 2033 w 656877"/>
              <a:gd name="connsiteY4" fmla="*/ 931595 h 931595"/>
              <a:gd name="connsiteX0" fmla="*/ 6448 w 661292"/>
              <a:gd name="connsiteY0" fmla="*/ 933922 h 933922"/>
              <a:gd name="connsiteX1" fmla="*/ 661292 w 661292"/>
              <a:gd name="connsiteY1" fmla="*/ 774627 h 933922"/>
              <a:gd name="connsiteX2" fmla="*/ 661292 w 661292"/>
              <a:gd name="connsiteY2" fmla="*/ 162144 h 933922"/>
              <a:gd name="connsiteX3" fmla="*/ 0 w 661292"/>
              <a:gd name="connsiteY3" fmla="*/ 0 h 933922"/>
              <a:gd name="connsiteX4" fmla="*/ 6448 w 661292"/>
              <a:gd name="connsiteY4" fmla="*/ 933922 h 933922"/>
              <a:gd name="connsiteX0" fmla="*/ 6448 w 661292"/>
              <a:gd name="connsiteY0" fmla="*/ 933922 h 933922"/>
              <a:gd name="connsiteX1" fmla="*/ 659085 w 661292"/>
              <a:gd name="connsiteY1" fmla="*/ 776954 h 933922"/>
              <a:gd name="connsiteX2" fmla="*/ 661292 w 661292"/>
              <a:gd name="connsiteY2" fmla="*/ 162144 h 933922"/>
              <a:gd name="connsiteX3" fmla="*/ 0 w 661292"/>
              <a:gd name="connsiteY3" fmla="*/ 0 h 933922"/>
              <a:gd name="connsiteX4" fmla="*/ 6448 w 661292"/>
              <a:gd name="connsiteY4" fmla="*/ 933922 h 933922"/>
              <a:gd name="connsiteX0" fmla="*/ 210 w 661676"/>
              <a:gd name="connsiteY0" fmla="*/ 943231 h 943231"/>
              <a:gd name="connsiteX1" fmla="*/ 659469 w 661676"/>
              <a:gd name="connsiteY1" fmla="*/ 776954 h 943231"/>
              <a:gd name="connsiteX2" fmla="*/ 661676 w 661676"/>
              <a:gd name="connsiteY2" fmla="*/ 162144 h 943231"/>
              <a:gd name="connsiteX3" fmla="*/ 384 w 661676"/>
              <a:gd name="connsiteY3" fmla="*/ 0 h 943231"/>
              <a:gd name="connsiteX4" fmla="*/ 210 w 661676"/>
              <a:gd name="connsiteY4" fmla="*/ 943231 h 943231"/>
              <a:gd name="connsiteX0" fmla="*/ 210 w 661676"/>
              <a:gd name="connsiteY0" fmla="*/ 943231 h 943231"/>
              <a:gd name="connsiteX1" fmla="*/ 659469 w 661676"/>
              <a:gd name="connsiteY1" fmla="*/ 776954 h 943231"/>
              <a:gd name="connsiteX2" fmla="*/ 661676 w 661676"/>
              <a:gd name="connsiteY2" fmla="*/ 162144 h 943231"/>
              <a:gd name="connsiteX3" fmla="*/ 384 w 661676"/>
              <a:gd name="connsiteY3" fmla="*/ 0 h 943231"/>
              <a:gd name="connsiteX4" fmla="*/ 210 w 661676"/>
              <a:gd name="connsiteY4" fmla="*/ 943231 h 943231"/>
              <a:gd name="connsiteX0" fmla="*/ 210 w 663981"/>
              <a:gd name="connsiteY0" fmla="*/ 943231 h 943231"/>
              <a:gd name="connsiteX1" fmla="*/ 663884 w 663981"/>
              <a:gd name="connsiteY1" fmla="*/ 783936 h 943231"/>
              <a:gd name="connsiteX2" fmla="*/ 661676 w 663981"/>
              <a:gd name="connsiteY2" fmla="*/ 162144 h 943231"/>
              <a:gd name="connsiteX3" fmla="*/ 384 w 663981"/>
              <a:gd name="connsiteY3" fmla="*/ 0 h 943231"/>
              <a:gd name="connsiteX4" fmla="*/ 210 w 663981"/>
              <a:gd name="connsiteY4" fmla="*/ 943231 h 9432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3981" h="943231">
                <a:moveTo>
                  <a:pt x="210" y="943231"/>
                </a:moveTo>
                <a:lnTo>
                  <a:pt x="663884" y="783936"/>
                </a:lnTo>
                <a:cubicBezTo>
                  <a:pt x="664620" y="578999"/>
                  <a:pt x="660940" y="367081"/>
                  <a:pt x="661676" y="162144"/>
                </a:cubicBezTo>
                <a:lnTo>
                  <a:pt x="384" y="0"/>
                </a:lnTo>
                <a:cubicBezTo>
                  <a:pt x="1178" y="308769"/>
                  <a:pt x="-584" y="634462"/>
                  <a:pt x="210" y="943231"/>
                </a:cubicBezTo>
                <a:close/>
              </a:path>
            </a:pathLst>
          </a:custGeom>
          <a:solidFill>
            <a:srgbClr val="FE7600">
              <a:lumMod val="60000"/>
              <a:lumOff val="40000"/>
            </a:srgbClr>
          </a:solidFill>
          <a:ln w="12700" cap="flat" cmpd="sng" algn="ctr">
            <a:noFill/>
            <a:prstDash val="solid"/>
            <a:miter lim="800000"/>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0" name="Freeform: Shape 19">
            <a:extLst>
              <a:ext uri="{FF2B5EF4-FFF2-40B4-BE49-F238E27FC236}">
                <a16:creationId xmlns:a16="http://schemas.microsoft.com/office/drawing/2014/main" id="{7E6591B5-B1D5-4806-933D-9CBF6FA0BE44}"/>
              </a:ext>
            </a:extLst>
          </p:cNvPr>
          <p:cNvSpPr/>
          <p:nvPr userDrawn="1"/>
        </p:nvSpPr>
        <p:spPr>
          <a:xfrm>
            <a:off x="952737" y="3740872"/>
            <a:ext cx="707258" cy="1127771"/>
          </a:xfrm>
          <a:custGeom>
            <a:avLst/>
            <a:gdLst>
              <a:gd name="connsiteX0" fmla="*/ 2381 w 652463"/>
              <a:gd name="connsiteY0" fmla="*/ 1085850 h 1085850"/>
              <a:gd name="connsiteX1" fmla="*/ 652463 w 652463"/>
              <a:gd name="connsiteY1" fmla="*/ 614363 h 1085850"/>
              <a:gd name="connsiteX2" fmla="*/ 652463 w 652463"/>
              <a:gd name="connsiteY2" fmla="*/ 0 h 1085850"/>
              <a:gd name="connsiteX3" fmla="*/ 0 w 652463"/>
              <a:gd name="connsiteY3" fmla="*/ 157163 h 1085850"/>
              <a:gd name="connsiteX4" fmla="*/ 2381 w 652463"/>
              <a:gd name="connsiteY4" fmla="*/ 1085850 h 1085850"/>
              <a:gd name="connsiteX0" fmla="*/ 2381 w 652463"/>
              <a:gd name="connsiteY0" fmla="*/ 1085850 h 1085850"/>
              <a:gd name="connsiteX1" fmla="*/ 652463 w 652463"/>
              <a:gd name="connsiteY1" fmla="*/ 614363 h 1085850"/>
              <a:gd name="connsiteX2" fmla="*/ 652463 w 652463"/>
              <a:gd name="connsiteY2" fmla="*/ 0 h 1085850"/>
              <a:gd name="connsiteX3" fmla="*/ 0 w 652463"/>
              <a:gd name="connsiteY3" fmla="*/ 152401 h 1085850"/>
              <a:gd name="connsiteX4" fmla="*/ 2381 w 652463"/>
              <a:gd name="connsiteY4" fmla="*/ 1085850 h 1085850"/>
              <a:gd name="connsiteX0" fmla="*/ 2381 w 652463"/>
              <a:gd name="connsiteY0" fmla="*/ 1088231 h 1088231"/>
              <a:gd name="connsiteX1" fmla="*/ 652463 w 652463"/>
              <a:gd name="connsiteY1" fmla="*/ 616744 h 1088231"/>
              <a:gd name="connsiteX2" fmla="*/ 652463 w 652463"/>
              <a:gd name="connsiteY2" fmla="*/ 0 h 1088231"/>
              <a:gd name="connsiteX3" fmla="*/ 0 w 652463"/>
              <a:gd name="connsiteY3" fmla="*/ 154782 h 1088231"/>
              <a:gd name="connsiteX4" fmla="*/ 2381 w 652463"/>
              <a:gd name="connsiteY4" fmla="*/ 1088231 h 1088231"/>
              <a:gd name="connsiteX0" fmla="*/ 2381 w 652463"/>
              <a:gd name="connsiteY0" fmla="*/ 1088231 h 1088231"/>
              <a:gd name="connsiteX1" fmla="*/ 652463 w 652463"/>
              <a:gd name="connsiteY1" fmla="*/ 616744 h 1088231"/>
              <a:gd name="connsiteX2" fmla="*/ 652463 w 652463"/>
              <a:gd name="connsiteY2" fmla="*/ 0 h 1088231"/>
              <a:gd name="connsiteX3" fmla="*/ 0 w 652463"/>
              <a:gd name="connsiteY3" fmla="*/ 159545 h 1088231"/>
              <a:gd name="connsiteX4" fmla="*/ 2381 w 652463"/>
              <a:gd name="connsiteY4" fmla="*/ 1088231 h 1088231"/>
              <a:gd name="connsiteX0" fmla="*/ 2381 w 652463"/>
              <a:gd name="connsiteY0" fmla="*/ 1088231 h 1088231"/>
              <a:gd name="connsiteX1" fmla="*/ 650814 w 652463"/>
              <a:gd name="connsiteY1" fmla="*/ 610351 h 1088231"/>
              <a:gd name="connsiteX2" fmla="*/ 652463 w 652463"/>
              <a:gd name="connsiteY2" fmla="*/ 0 h 1088231"/>
              <a:gd name="connsiteX3" fmla="*/ 0 w 652463"/>
              <a:gd name="connsiteY3" fmla="*/ 159545 h 1088231"/>
              <a:gd name="connsiteX4" fmla="*/ 2381 w 652463"/>
              <a:gd name="connsiteY4" fmla="*/ 1088231 h 1088231"/>
              <a:gd name="connsiteX0" fmla="*/ 2381 w 653126"/>
              <a:gd name="connsiteY0" fmla="*/ 1088231 h 1088231"/>
              <a:gd name="connsiteX1" fmla="*/ 653013 w 653126"/>
              <a:gd name="connsiteY1" fmla="*/ 612678 h 1088231"/>
              <a:gd name="connsiteX2" fmla="*/ 652463 w 653126"/>
              <a:gd name="connsiteY2" fmla="*/ 0 h 1088231"/>
              <a:gd name="connsiteX3" fmla="*/ 0 w 653126"/>
              <a:gd name="connsiteY3" fmla="*/ 159545 h 1088231"/>
              <a:gd name="connsiteX4" fmla="*/ 2381 w 653126"/>
              <a:gd name="connsiteY4" fmla="*/ 1088231 h 1088231"/>
              <a:gd name="connsiteX0" fmla="*/ 252 w 653196"/>
              <a:gd name="connsiteY0" fmla="*/ 1090558 h 1090558"/>
              <a:gd name="connsiteX1" fmla="*/ 653083 w 653196"/>
              <a:gd name="connsiteY1" fmla="*/ 612678 h 1090558"/>
              <a:gd name="connsiteX2" fmla="*/ 652533 w 653196"/>
              <a:gd name="connsiteY2" fmla="*/ 0 h 1090558"/>
              <a:gd name="connsiteX3" fmla="*/ 70 w 653196"/>
              <a:gd name="connsiteY3" fmla="*/ 159545 h 1090558"/>
              <a:gd name="connsiteX4" fmla="*/ 252 w 653196"/>
              <a:gd name="connsiteY4" fmla="*/ 1090558 h 1090558"/>
              <a:gd name="connsiteX0" fmla="*/ 252 w 653196"/>
              <a:gd name="connsiteY0" fmla="*/ 1095212 h 1095212"/>
              <a:gd name="connsiteX1" fmla="*/ 653083 w 653196"/>
              <a:gd name="connsiteY1" fmla="*/ 612678 h 1095212"/>
              <a:gd name="connsiteX2" fmla="*/ 652533 w 653196"/>
              <a:gd name="connsiteY2" fmla="*/ 0 h 1095212"/>
              <a:gd name="connsiteX3" fmla="*/ 70 w 653196"/>
              <a:gd name="connsiteY3" fmla="*/ 159545 h 1095212"/>
              <a:gd name="connsiteX4" fmla="*/ 252 w 653196"/>
              <a:gd name="connsiteY4" fmla="*/ 1095212 h 1095212"/>
              <a:gd name="connsiteX0" fmla="*/ 252 w 653196"/>
              <a:gd name="connsiteY0" fmla="*/ 1102194 h 1102194"/>
              <a:gd name="connsiteX1" fmla="*/ 653083 w 653196"/>
              <a:gd name="connsiteY1" fmla="*/ 612678 h 1102194"/>
              <a:gd name="connsiteX2" fmla="*/ 652533 w 653196"/>
              <a:gd name="connsiteY2" fmla="*/ 0 h 1102194"/>
              <a:gd name="connsiteX3" fmla="*/ 70 w 653196"/>
              <a:gd name="connsiteY3" fmla="*/ 159545 h 1102194"/>
              <a:gd name="connsiteX4" fmla="*/ 252 w 653196"/>
              <a:gd name="connsiteY4" fmla="*/ 1102194 h 1102194"/>
              <a:gd name="connsiteX0" fmla="*/ 252 w 653196"/>
              <a:gd name="connsiteY0" fmla="*/ 1102194 h 1102194"/>
              <a:gd name="connsiteX1" fmla="*/ 653083 w 653196"/>
              <a:gd name="connsiteY1" fmla="*/ 617333 h 1102194"/>
              <a:gd name="connsiteX2" fmla="*/ 652533 w 653196"/>
              <a:gd name="connsiteY2" fmla="*/ 0 h 1102194"/>
              <a:gd name="connsiteX3" fmla="*/ 70 w 653196"/>
              <a:gd name="connsiteY3" fmla="*/ 159545 h 1102194"/>
              <a:gd name="connsiteX4" fmla="*/ 252 w 653196"/>
              <a:gd name="connsiteY4" fmla="*/ 1102194 h 11021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3196" h="1102194">
                <a:moveTo>
                  <a:pt x="252" y="1102194"/>
                </a:moveTo>
                <a:lnTo>
                  <a:pt x="653083" y="617333"/>
                </a:lnTo>
                <a:cubicBezTo>
                  <a:pt x="653633" y="413883"/>
                  <a:pt x="651983" y="203450"/>
                  <a:pt x="652533" y="0"/>
                </a:cubicBezTo>
                <a:lnTo>
                  <a:pt x="70" y="159545"/>
                </a:lnTo>
                <a:cubicBezTo>
                  <a:pt x="864" y="470695"/>
                  <a:pt x="-542" y="795807"/>
                  <a:pt x="252" y="1102194"/>
                </a:cubicBezTo>
                <a:close/>
              </a:path>
            </a:pathLst>
          </a:custGeom>
          <a:solidFill>
            <a:srgbClr val="B1DB15">
              <a:lumMod val="60000"/>
              <a:lumOff val="40000"/>
            </a:srgbClr>
          </a:solidFill>
          <a:ln w="12700" cap="flat" cmpd="sng" algn="ctr">
            <a:noFill/>
            <a:prstDash val="solid"/>
            <a:miter lim="800000"/>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4" name="Freeform: Shape 23">
            <a:extLst>
              <a:ext uri="{FF2B5EF4-FFF2-40B4-BE49-F238E27FC236}">
                <a16:creationId xmlns:a16="http://schemas.microsoft.com/office/drawing/2014/main" id="{AE653F3F-89B8-471D-B8C2-B992FF91F4CB}"/>
              </a:ext>
            </a:extLst>
          </p:cNvPr>
          <p:cNvSpPr/>
          <p:nvPr userDrawn="1"/>
        </p:nvSpPr>
        <p:spPr>
          <a:xfrm>
            <a:off x="958065" y="4360768"/>
            <a:ext cx="703781" cy="1443826"/>
          </a:xfrm>
          <a:custGeom>
            <a:avLst/>
            <a:gdLst>
              <a:gd name="connsiteX0" fmla="*/ 0 w 652463"/>
              <a:gd name="connsiteY0" fmla="*/ 1402556 h 1402556"/>
              <a:gd name="connsiteX1" fmla="*/ 650082 w 652463"/>
              <a:gd name="connsiteY1" fmla="*/ 611981 h 1402556"/>
              <a:gd name="connsiteX2" fmla="*/ 652463 w 652463"/>
              <a:gd name="connsiteY2" fmla="*/ 0 h 1402556"/>
              <a:gd name="connsiteX3" fmla="*/ 0 w 652463"/>
              <a:gd name="connsiteY3" fmla="*/ 471487 h 1402556"/>
              <a:gd name="connsiteX4" fmla="*/ 0 w 652463"/>
              <a:gd name="connsiteY4" fmla="*/ 1402556 h 1402556"/>
              <a:gd name="connsiteX0" fmla="*/ 0 w 652463"/>
              <a:gd name="connsiteY0" fmla="*/ 1406819 h 1406819"/>
              <a:gd name="connsiteX1" fmla="*/ 650082 w 652463"/>
              <a:gd name="connsiteY1" fmla="*/ 616244 h 1406819"/>
              <a:gd name="connsiteX2" fmla="*/ 652463 w 652463"/>
              <a:gd name="connsiteY2" fmla="*/ 0 h 1406819"/>
              <a:gd name="connsiteX3" fmla="*/ 0 w 652463"/>
              <a:gd name="connsiteY3" fmla="*/ 475750 h 1406819"/>
              <a:gd name="connsiteX4" fmla="*/ 0 w 652463"/>
              <a:gd name="connsiteY4" fmla="*/ 1406819 h 1406819"/>
              <a:gd name="connsiteX0" fmla="*/ 0 w 652463"/>
              <a:gd name="connsiteY0" fmla="*/ 1408950 h 1408950"/>
              <a:gd name="connsiteX1" fmla="*/ 650082 w 652463"/>
              <a:gd name="connsiteY1" fmla="*/ 618375 h 1408950"/>
              <a:gd name="connsiteX2" fmla="*/ 652463 w 652463"/>
              <a:gd name="connsiteY2" fmla="*/ 0 h 1408950"/>
              <a:gd name="connsiteX3" fmla="*/ 0 w 652463"/>
              <a:gd name="connsiteY3" fmla="*/ 477881 h 1408950"/>
              <a:gd name="connsiteX4" fmla="*/ 0 w 652463"/>
              <a:gd name="connsiteY4" fmla="*/ 1408950 h 1408950"/>
              <a:gd name="connsiteX0" fmla="*/ 0 w 652463"/>
              <a:gd name="connsiteY0" fmla="*/ 1411081 h 1411081"/>
              <a:gd name="connsiteX1" fmla="*/ 650082 w 652463"/>
              <a:gd name="connsiteY1" fmla="*/ 620506 h 1411081"/>
              <a:gd name="connsiteX2" fmla="*/ 652463 w 652463"/>
              <a:gd name="connsiteY2" fmla="*/ 0 h 1411081"/>
              <a:gd name="connsiteX3" fmla="*/ 0 w 652463"/>
              <a:gd name="connsiteY3" fmla="*/ 480012 h 1411081"/>
              <a:gd name="connsiteX4" fmla="*/ 0 w 652463"/>
              <a:gd name="connsiteY4" fmla="*/ 1411081 h 1411081"/>
              <a:gd name="connsiteX0" fmla="*/ 0 w 652463"/>
              <a:gd name="connsiteY0" fmla="*/ 1411081 h 1411081"/>
              <a:gd name="connsiteX1" fmla="*/ 650082 w 652463"/>
              <a:gd name="connsiteY1" fmla="*/ 616244 h 1411081"/>
              <a:gd name="connsiteX2" fmla="*/ 652463 w 652463"/>
              <a:gd name="connsiteY2" fmla="*/ 0 h 1411081"/>
              <a:gd name="connsiteX3" fmla="*/ 0 w 652463"/>
              <a:gd name="connsiteY3" fmla="*/ 480012 h 1411081"/>
              <a:gd name="connsiteX4" fmla="*/ 0 w 652463"/>
              <a:gd name="connsiteY4" fmla="*/ 1411081 h 1411081"/>
              <a:gd name="connsiteX0" fmla="*/ 0 w 652463"/>
              <a:gd name="connsiteY0" fmla="*/ 1411081 h 1411081"/>
              <a:gd name="connsiteX1" fmla="*/ 648427 w 652463"/>
              <a:gd name="connsiteY1" fmla="*/ 616244 h 1411081"/>
              <a:gd name="connsiteX2" fmla="*/ 652463 w 652463"/>
              <a:gd name="connsiteY2" fmla="*/ 0 h 1411081"/>
              <a:gd name="connsiteX3" fmla="*/ 0 w 652463"/>
              <a:gd name="connsiteY3" fmla="*/ 480012 h 1411081"/>
              <a:gd name="connsiteX4" fmla="*/ 0 w 652463"/>
              <a:gd name="connsiteY4" fmla="*/ 1411081 h 1411081"/>
              <a:gd name="connsiteX0" fmla="*/ 0 w 652463"/>
              <a:gd name="connsiteY0" fmla="*/ 1411081 h 1411081"/>
              <a:gd name="connsiteX1" fmla="*/ 650083 w 652463"/>
              <a:gd name="connsiteY1" fmla="*/ 614113 h 1411081"/>
              <a:gd name="connsiteX2" fmla="*/ 652463 w 652463"/>
              <a:gd name="connsiteY2" fmla="*/ 0 h 1411081"/>
              <a:gd name="connsiteX3" fmla="*/ 0 w 652463"/>
              <a:gd name="connsiteY3" fmla="*/ 480012 h 1411081"/>
              <a:gd name="connsiteX4" fmla="*/ 0 w 652463"/>
              <a:gd name="connsiteY4" fmla="*/ 1411081 h 1411081"/>
              <a:gd name="connsiteX0" fmla="*/ 0 w 652463"/>
              <a:gd name="connsiteY0" fmla="*/ 1411081 h 1411081"/>
              <a:gd name="connsiteX1" fmla="*/ 650083 w 652463"/>
              <a:gd name="connsiteY1" fmla="*/ 611982 h 1411081"/>
              <a:gd name="connsiteX2" fmla="*/ 652463 w 652463"/>
              <a:gd name="connsiteY2" fmla="*/ 0 h 1411081"/>
              <a:gd name="connsiteX3" fmla="*/ 0 w 652463"/>
              <a:gd name="connsiteY3" fmla="*/ 480012 h 1411081"/>
              <a:gd name="connsiteX4" fmla="*/ 0 w 652463"/>
              <a:gd name="connsiteY4" fmla="*/ 1411081 h 14110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2463" h="1411081">
                <a:moveTo>
                  <a:pt x="0" y="1411081"/>
                </a:moveTo>
                <a:lnTo>
                  <a:pt x="650083" y="611982"/>
                </a:lnTo>
                <a:cubicBezTo>
                  <a:pt x="650877" y="407988"/>
                  <a:pt x="651669" y="203994"/>
                  <a:pt x="652463" y="0"/>
                </a:cubicBezTo>
                <a:lnTo>
                  <a:pt x="0" y="480012"/>
                </a:lnTo>
                <a:lnTo>
                  <a:pt x="0" y="1411081"/>
                </a:lnTo>
                <a:close/>
              </a:path>
            </a:pathLst>
          </a:custGeom>
          <a:solidFill>
            <a:srgbClr val="854D82">
              <a:lumMod val="60000"/>
              <a:lumOff val="40000"/>
            </a:srgbClr>
          </a:solidFill>
          <a:ln w="12700" cap="flat" cmpd="sng" algn="ctr">
            <a:noFill/>
            <a:prstDash val="solid"/>
            <a:miter lim="800000"/>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5" name="Rectangle 24">
            <a:extLst>
              <a:ext uri="{FF2B5EF4-FFF2-40B4-BE49-F238E27FC236}">
                <a16:creationId xmlns:a16="http://schemas.microsoft.com/office/drawing/2014/main" id="{B4A93B89-9269-449A-9341-7D458FE7247F}"/>
              </a:ext>
            </a:extLst>
          </p:cNvPr>
          <p:cNvSpPr/>
          <p:nvPr userDrawn="1"/>
        </p:nvSpPr>
        <p:spPr>
          <a:xfrm>
            <a:off x="1650715" y="1859888"/>
            <a:ext cx="10541285" cy="627645"/>
          </a:xfrm>
          <a:prstGeom prst="rect">
            <a:avLst/>
          </a:prstGeom>
          <a:solidFill>
            <a:srgbClr val="00A891"/>
          </a:solidFill>
          <a:ln w="12700" cap="flat" cmpd="sng" algn="ctr">
            <a:noFill/>
            <a:prstDash val="solid"/>
            <a:miter lim="800000"/>
          </a:ln>
          <a:effectLst/>
        </p:spPr>
        <p:txBody>
          <a:bodyPr rot="0" spcFirstLastPara="0" vertOverflow="overflow" horzOverflow="overflow" vert="horz" wrap="square" lIns="2400300" tIns="34290" rIns="274320" bIns="34290" numCol="1" spcCol="0" rtlCol="0" fromWordArt="0" anchor="ctr" anchorCtr="0" forceAA="0" compatLnSpc="1">
            <a:prstTxWarp prst="textNoShape">
              <a:avLst/>
            </a:prstTxWarp>
            <a:no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en-CA" sz="3200" b="0" i="0" u="none" strike="noStrike" kern="0" cap="none" spc="0" normalizeH="0" baseline="0" noProof="1">
                <a:ln>
                  <a:noFill/>
                </a:ln>
                <a:solidFill>
                  <a:srgbClr val="D3D3D3">
                    <a:lumMod val="10000"/>
                  </a:srgbClr>
                </a:solidFill>
                <a:effectLst/>
                <a:uLnTx/>
                <a:uFillTx/>
                <a:latin typeface="Calibri" panose="020F0502020204030204"/>
                <a:ea typeface="+mn-ea"/>
                <a:cs typeface="+mn-cs"/>
              </a:rPr>
              <a:t>On the Aim of the Class</a:t>
            </a:r>
            <a:endParaRPr kumimoji="0" lang="en-US" sz="3200" b="0" i="0" u="none" strike="noStrike" kern="0" cap="none" spc="0" normalizeH="0" baseline="0" noProof="1">
              <a:ln>
                <a:noFill/>
              </a:ln>
              <a:solidFill>
                <a:srgbClr val="D3D3D3">
                  <a:lumMod val="10000"/>
                </a:srgbClr>
              </a:solidFill>
              <a:effectLst/>
              <a:uLnTx/>
              <a:uFillTx/>
              <a:latin typeface="Calibri" panose="020F0502020204030204"/>
              <a:ea typeface="+mn-ea"/>
              <a:cs typeface="+mn-cs"/>
            </a:endParaRPr>
          </a:p>
        </p:txBody>
      </p:sp>
      <p:sp>
        <p:nvSpPr>
          <p:cNvPr id="26" name="Rectangle 25">
            <a:extLst>
              <a:ext uri="{FF2B5EF4-FFF2-40B4-BE49-F238E27FC236}">
                <a16:creationId xmlns:a16="http://schemas.microsoft.com/office/drawing/2014/main" id="{DB147141-6E5D-4D68-8F96-73E5D315970B}"/>
              </a:ext>
            </a:extLst>
          </p:cNvPr>
          <p:cNvSpPr/>
          <p:nvPr userDrawn="1"/>
        </p:nvSpPr>
        <p:spPr>
          <a:xfrm>
            <a:off x="1650715" y="2487533"/>
            <a:ext cx="10541285" cy="627645"/>
          </a:xfrm>
          <a:prstGeom prst="rect">
            <a:avLst/>
          </a:prstGeom>
          <a:solidFill>
            <a:srgbClr val="D9126B"/>
          </a:solidFill>
          <a:ln w="12700" cap="flat" cmpd="sng" algn="ctr">
            <a:noFill/>
            <a:prstDash val="solid"/>
            <a:miter lim="800000"/>
          </a:ln>
          <a:effectLst/>
        </p:spPr>
        <p:txBody>
          <a:bodyPr rot="0" spcFirstLastPara="0" vertOverflow="overflow" horzOverflow="overflow" vert="horz" wrap="square" lIns="2400300" tIns="34290" rIns="274320" bIns="34290" numCol="1" spcCol="0" rtlCol="0" fromWordArt="0" anchor="ctr" anchorCtr="0" forceAA="0" compatLnSpc="1">
            <a:prstTxWarp prst="textNoShape">
              <a:avLst/>
            </a:prstTxWarp>
            <a:no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en-US" sz="3200" b="0" i="0" u="none" strike="noStrike" kern="0" cap="none" spc="0" normalizeH="0" baseline="0" noProof="1">
                <a:ln>
                  <a:noFill/>
                </a:ln>
                <a:effectLst/>
                <a:uLnTx/>
                <a:uFillTx/>
                <a:latin typeface="Calibri" panose="020F0502020204030204"/>
                <a:ea typeface="+mn-ea"/>
                <a:cs typeface="+mn-cs"/>
              </a:rPr>
              <a:t>To each other</a:t>
            </a:r>
          </a:p>
        </p:txBody>
      </p:sp>
      <p:sp>
        <p:nvSpPr>
          <p:cNvPr id="27" name="Rectangle 26">
            <a:extLst>
              <a:ext uri="{FF2B5EF4-FFF2-40B4-BE49-F238E27FC236}">
                <a16:creationId xmlns:a16="http://schemas.microsoft.com/office/drawing/2014/main" id="{AF9FD5E4-8438-4945-9461-B3C0E6BDB566}"/>
              </a:ext>
            </a:extLst>
          </p:cNvPr>
          <p:cNvSpPr/>
          <p:nvPr userDrawn="1"/>
        </p:nvSpPr>
        <p:spPr>
          <a:xfrm>
            <a:off x="1650715" y="3115177"/>
            <a:ext cx="10541285" cy="627645"/>
          </a:xfrm>
          <a:prstGeom prst="rect">
            <a:avLst/>
          </a:prstGeom>
          <a:solidFill>
            <a:srgbClr val="FE7600"/>
          </a:solidFill>
          <a:ln w="12700" cap="flat" cmpd="sng" algn="ctr">
            <a:noFill/>
            <a:prstDash val="solid"/>
            <a:miter lim="800000"/>
          </a:ln>
          <a:effectLst/>
        </p:spPr>
        <p:txBody>
          <a:bodyPr rot="0" spcFirstLastPara="0" vertOverflow="overflow" horzOverflow="overflow" vert="horz" wrap="square" lIns="2400300" tIns="34290" rIns="274320" bIns="34290" numCol="1" spcCol="0" rtlCol="0" fromWordArt="0" anchor="ctr" anchorCtr="0" forceAA="0" compatLnSpc="1">
            <a:prstTxWarp prst="textNoShape">
              <a:avLst/>
            </a:prstTxWarp>
            <a:no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en-US" sz="3200" b="0" i="0" u="none" strike="noStrike" kern="0" cap="none" spc="0" normalizeH="0" baseline="0" noProof="1">
                <a:ln>
                  <a:noFill/>
                </a:ln>
                <a:solidFill>
                  <a:srgbClr val="D3D3D3">
                    <a:lumMod val="10000"/>
                  </a:srgbClr>
                </a:solidFill>
                <a:effectLst/>
                <a:uLnTx/>
                <a:uFillTx/>
                <a:latin typeface="Calibri" panose="020F0502020204030204"/>
                <a:ea typeface="+mn-ea"/>
                <a:cs typeface="+mn-cs"/>
              </a:rPr>
              <a:t>Be willing to participate</a:t>
            </a:r>
          </a:p>
        </p:txBody>
      </p:sp>
      <p:sp>
        <p:nvSpPr>
          <p:cNvPr id="28" name="Rectangle 27">
            <a:extLst>
              <a:ext uri="{FF2B5EF4-FFF2-40B4-BE49-F238E27FC236}">
                <a16:creationId xmlns:a16="http://schemas.microsoft.com/office/drawing/2014/main" id="{E094F37C-A6E0-43B9-A09F-4CE1373D4B06}"/>
              </a:ext>
            </a:extLst>
          </p:cNvPr>
          <p:cNvSpPr/>
          <p:nvPr userDrawn="1"/>
        </p:nvSpPr>
        <p:spPr>
          <a:xfrm>
            <a:off x="1650715" y="3742822"/>
            <a:ext cx="10541285" cy="627645"/>
          </a:xfrm>
          <a:prstGeom prst="rect">
            <a:avLst/>
          </a:prstGeom>
          <a:solidFill>
            <a:srgbClr val="B1DB15"/>
          </a:solidFill>
          <a:ln w="12700" cap="flat" cmpd="sng" algn="ctr">
            <a:noFill/>
            <a:prstDash val="solid"/>
            <a:miter lim="800000"/>
          </a:ln>
          <a:effectLst/>
        </p:spPr>
        <p:txBody>
          <a:bodyPr rot="0" spcFirstLastPara="0" vertOverflow="overflow" horzOverflow="overflow" vert="horz" wrap="square" lIns="2400300" tIns="34290" rIns="274320" bIns="34290" numCol="1" spcCol="0" rtlCol="0" fromWordArt="0" anchor="ctr" anchorCtr="0" forceAA="0" compatLnSpc="1">
            <a:prstTxWarp prst="textNoShape">
              <a:avLst/>
            </a:prstTxWarp>
            <a:no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lang="en-US" sz="2800" dirty="0">
                <a:effectLst/>
                <a:latin typeface="Arial" panose="020B0604020202020204" pitchFamily="34" charset="0"/>
                <a:ea typeface="Times New Roman" panose="02020603050405020304" pitchFamily="18" charset="0"/>
              </a:rPr>
              <a:t>Remember everyone has a right to their opinions</a:t>
            </a:r>
            <a:endParaRPr kumimoji="0" lang="en-US" sz="3200" b="0" i="0" u="none" strike="noStrike" kern="0" cap="none" spc="0" normalizeH="0" baseline="0" noProof="1">
              <a:ln>
                <a:noFill/>
              </a:ln>
              <a:solidFill>
                <a:srgbClr val="D3D3D3">
                  <a:lumMod val="10000"/>
                </a:srgbClr>
              </a:solidFill>
              <a:effectLst/>
              <a:uLnTx/>
              <a:uFillTx/>
              <a:latin typeface="Calibri" panose="020F0502020204030204"/>
              <a:ea typeface="+mn-ea"/>
              <a:cs typeface="+mn-cs"/>
            </a:endParaRPr>
          </a:p>
        </p:txBody>
      </p:sp>
      <p:sp>
        <p:nvSpPr>
          <p:cNvPr id="29" name="Rectangle 28">
            <a:extLst>
              <a:ext uri="{FF2B5EF4-FFF2-40B4-BE49-F238E27FC236}">
                <a16:creationId xmlns:a16="http://schemas.microsoft.com/office/drawing/2014/main" id="{6427C0B6-4272-4245-9EC2-25260D6D39B9}"/>
              </a:ext>
            </a:extLst>
          </p:cNvPr>
          <p:cNvSpPr/>
          <p:nvPr userDrawn="1"/>
        </p:nvSpPr>
        <p:spPr>
          <a:xfrm>
            <a:off x="1650715" y="4370467"/>
            <a:ext cx="10541285" cy="627645"/>
          </a:xfrm>
          <a:prstGeom prst="rect">
            <a:avLst/>
          </a:prstGeom>
          <a:solidFill>
            <a:srgbClr val="854D82"/>
          </a:solidFill>
          <a:ln w="12700" cap="flat" cmpd="sng" algn="ctr">
            <a:noFill/>
            <a:prstDash val="solid"/>
            <a:miter lim="800000"/>
          </a:ln>
          <a:effectLst/>
        </p:spPr>
        <p:txBody>
          <a:bodyPr rot="0" spcFirstLastPara="0" vertOverflow="overflow" horzOverflow="overflow" vert="horz" wrap="square" lIns="2400300" tIns="34290" rIns="274320" bIns="34290" numCol="1" spcCol="0" rtlCol="0" fromWordArt="0" anchor="ctr" anchorCtr="0" forceAA="0" compatLnSpc="1">
            <a:prstTxWarp prst="textNoShape">
              <a:avLst/>
            </a:prstTxWarp>
            <a:no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en-CA" sz="3200" b="0" i="0" u="none" strike="noStrike" kern="0" cap="none" spc="0" normalizeH="0" baseline="0" noProof="1">
                <a:ln>
                  <a:noFill/>
                </a:ln>
                <a:effectLst/>
                <a:uLnTx/>
                <a:uFillTx/>
                <a:latin typeface="Calibri" panose="020F0502020204030204"/>
                <a:ea typeface="+mn-ea"/>
                <a:cs typeface="+mn-cs"/>
              </a:rPr>
              <a:t>For others regardless of position or rank</a:t>
            </a:r>
            <a:endParaRPr kumimoji="0" lang="en-US" sz="3200" b="0" i="0" u="none" strike="noStrike" kern="0" cap="none" spc="0" normalizeH="0" baseline="0" noProof="1">
              <a:ln>
                <a:noFill/>
              </a:ln>
              <a:effectLst/>
              <a:uLnTx/>
              <a:uFillTx/>
              <a:latin typeface="Calibri" panose="020F0502020204030204"/>
              <a:ea typeface="+mn-ea"/>
              <a:cs typeface="+mn-cs"/>
            </a:endParaRPr>
          </a:p>
        </p:txBody>
      </p:sp>
      <p:sp>
        <p:nvSpPr>
          <p:cNvPr id="30" name="Arrow: Pentagon 29">
            <a:extLst>
              <a:ext uri="{FF2B5EF4-FFF2-40B4-BE49-F238E27FC236}">
                <a16:creationId xmlns:a16="http://schemas.microsoft.com/office/drawing/2014/main" id="{D3920B40-668C-4F6D-89FE-BECE033D5595}"/>
              </a:ext>
            </a:extLst>
          </p:cNvPr>
          <p:cNvSpPr/>
          <p:nvPr userDrawn="1"/>
        </p:nvSpPr>
        <p:spPr>
          <a:xfrm>
            <a:off x="1650715" y="1850433"/>
            <a:ext cx="2213306" cy="627645"/>
          </a:xfrm>
          <a:prstGeom prst="homePlate">
            <a:avLst/>
          </a:prstGeom>
          <a:gradFill flip="none" rotWithShape="1">
            <a:gsLst>
              <a:gs pos="0">
                <a:sysClr val="windowText" lastClr="000000">
                  <a:alpha val="20000"/>
                </a:sysClr>
              </a:gs>
              <a:gs pos="53000">
                <a:sysClr val="windowText" lastClr="000000">
                  <a:alpha val="20000"/>
                </a:sysClr>
              </a:gs>
              <a:gs pos="77000">
                <a:sysClr val="windowText" lastClr="000000">
                  <a:alpha val="30000"/>
                </a:sysClr>
              </a:gs>
              <a:gs pos="100000">
                <a:sysClr val="windowText" lastClr="000000">
                  <a:alpha val="50000"/>
                </a:sysClr>
              </a:gs>
            </a:gsLst>
            <a:lin ang="10800000" scaled="1"/>
            <a:tileRect/>
          </a:gradFill>
          <a:ln w="12700" cap="flat" cmpd="sng" algn="ctr">
            <a:noFill/>
            <a:prstDash val="solid"/>
            <a:miter lim="800000"/>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1" i="0" u="none" strike="noStrike" kern="0" cap="none" spc="0" normalizeH="0" baseline="0" noProof="0" dirty="0">
                <a:ln w="9525">
                  <a:solidFill>
                    <a:schemeClr val="tx1"/>
                  </a:solidFill>
                </a:ln>
                <a:solidFill>
                  <a:prstClr val="white"/>
                </a:solidFill>
                <a:effectLst/>
                <a:uLnTx/>
                <a:uFillTx/>
                <a:latin typeface="Calibri" panose="020F0502020204030204"/>
                <a:ea typeface="+mn-ea"/>
                <a:cs typeface="+mn-cs"/>
              </a:rPr>
              <a:t>FOCUS</a:t>
            </a:r>
          </a:p>
        </p:txBody>
      </p:sp>
      <p:sp>
        <p:nvSpPr>
          <p:cNvPr id="31" name="Arrow: Pentagon 30">
            <a:extLst>
              <a:ext uri="{FF2B5EF4-FFF2-40B4-BE49-F238E27FC236}">
                <a16:creationId xmlns:a16="http://schemas.microsoft.com/office/drawing/2014/main" id="{9F905C10-61ED-4AE4-AC5E-EDB6FB6E60A3}"/>
              </a:ext>
            </a:extLst>
          </p:cNvPr>
          <p:cNvSpPr/>
          <p:nvPr userDrawn="1"/>
        </p:nvSpPr>
        <p:spPr>
          <a:xfrm>
            <a:off x="1650716" y="2477834"/>
            <a:ext cx="2213307" cy="627889"/>
          </a:xfrm>
          <a:prstGeom prst="homePlate">
            <a:avLst/>
          </a:prstGeom>
          <a:gradFill flip="none" rotWithShape="1">
            <a:gsLst>
              <a:gs pos="0">
                <a:sysClr val="windowText" lastClr="000000">
                  <a:alpha val="20000"/>
                </a:sysClr>
              </a:gs>
              <a:gs pos="53000">
                <a:sysClr val="windowText" lastClr="000000">
                  <a:alpha val="20000"/>
                </a:sysClr>
              </a:gs>
              <a:gs pos="77000">
                <a:sysClr val="windowText" lastClr="000000">
                  <a:alpha val="30000"/>
                </a:sysClr>
              </a:gs>
              <a:gs pos="100000">
                <a:sysClr val="windowText" lastClr="000000">
                  <a:alpha val="50000"/>
                </a:sysClr>
              </a:gs>
            </a:gsLst>
            <a:lin ang="10800000" scaled="1"/>
            <a:tileRect/>
          </a:gradFill>
          <a:ln w="12700" cap="flat" cmpd="sng" algn="ctr">
            <a:noFill/>
            <a:prstDash val="solid"/>
            <a:miter lim="800000"/>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1" i="0" u="none" strike="noStrike" kern="0" cap="none" spc="0" normalizeH="0" baseline="0" noProof="0" dirty="0">
                <a:ln w="9525">
                  <a:solidFill>
                    <a:schemeClr val="tx1"/>
                  </a:solidFill>
                </a:ln>
                <a:solidFill>
                  <a:prstClr val="white"/>
                </a:solidFill>
                <a:effectLst/>
                <a:uLnTx/>
                <a:uFillTx/>
                <a:latin typeface="Calibri" panose="020F0502020204030204"/>
                <a:ea typeface="+mn-ea"/>
                <a:cs typeface="+mn-cs"/>
              </a:rPr>
              <a:t>LISTEN</a:t>
            </a:r>
          </a:p>
        </p:txBody>
      </p:sp>
      <p:sp>
        <p:nvSpPr>
          <p:cNvPr id="32" name="Arrow: Pentagon 31">
            <a:extLst>
              <a:ext uri="{FF2B5EF4-FFF2-40B4-BE49-F238E27FC236}">
                <a16:creationId xmlns:a16="http://schemas.microsoft.com/office/drawing/2014/main" id="{3A1F9047-790C-49D6-8D74-BD6DEBE3045C}"/>
              </a:ext>
            </a:extLst>
          </p:cNvPr>
          <p:cNvSpPr/>
          <p:nvPr userDrawn="1"/>
        </p:nvSpPr>
        <p:spPr>
          <a:xfrm>
            <a:off x="1650715" y="3105722"/>
            <a:ext cx="2213308" cy="627645"/>
          </a:xfrm>
          <a:prstGeom prst="homePlate">
            <a:avLst/>
          </a:prstGeom>
          <a:gradFill flip="none" rotWithShape="1">
            <a:gsLst>
              <a:gs pos="0">
                <a:sysClr val="windowText" lastClr="000000">
                  <a:alpha val="20000"/>
                </a:sysClr>
              </a:gs>
              <a:gs pos="53000">
                <a:sysClr val="windowText" lastClr="000000">
                  <a:alpha val="20000"/>
                </a:sysClr>
              </a:gs>
              <a:gs pos="77000">
                <a:sysClr val="windowText" lastClr="000000">
                  <a:alpha val="30000"/>
                </a:sysClr>
              </a:gs>
              <a:gs pos="100000">
                <a:sysClr val="windowText" lastClr="000000">
                  <a:alpha val="50000"/>
                </a:sysClr>
              </a:gs>
            </a:gsLst>
            <a:lin ang="10800000" scaled="1"/>
            <a:tileRect/>
          </a:gradFill>
          <a:ln w="12700" cap="flat" cmpd="sng" algn="ctr">
            <a:noFill/>
            <a:prstDash val="solid"/>
            <a:miter lim="800000"/>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1" i="0" u="none" strike="noStrike" kern="0" cap="none" spc="0" normalizeH="0" baseline="0" noProof="0" dirty="0">
                <a:ln w="9525">
                  <a:solidFill>
                    <a:schemeClr val="tx1"/>
                  </a:solidFill>
                </a:ln>
                <a:solidFill>
                  <a:prstClr val="white"/>
                </a:solidFill>
                <a:effectLst/>
                <a:uLnTx/>
                <a:uFillTx/>
                <a:latin typeface="Calibri" panose="020F0502020204030204"/>
                <a:ea typeface="+mn-ea"/>
                <a:cs typeface="+mn-cs"/>
              </a:rPr>
              <a:t>OFFER</a:t>
            </a:r>
          </a:p>
        </p:txBody>
      </p:sp>
      <p:sp>
        <p:nvSpPr>
          <p:cNvPr id="33" name="Arrow: Pentagon 32">
            <a:extLst>
              <a:ext uri="{FF2B5EF4-FFF2-40B4-BE49-F238E27FC236}">
                <a16:creationId xmlns:a16="http://schemas.microsoft.com/office/drawing/2014/main" id="{276C4C74-ABA2-4440-9EB2-E1DF6C79FF50}"/>
              </a:ext>
            </a:extLst>
          </p:cNvPr>
          <p:cNvSpPr/>
          <p:nvPr userDrawn="1"/>
        </p:nvSpPr>
        <p:spPr>
          <a:xfrm>
            <a:off x="1650715" y="3733123"/>
            <a:ext cx="2213308" cy="627645"/>
          </a:xfrm>
          <a:prstGeom prst="homePlate">
            <a:avLst/>
          </a:prstGeom>
          <a:gradFill flip="none" rotWithShape="1">
            <a:gsLst>
              <a:gs pos="0">
                <a:sysClr val="windowText" lastClr="000000">
                  <a:alpha val="20000"/>
                </a:sysClr>
              </a:gs>
              <a:gs pos="53000">
                <a:sysClr val="windowText" lastClr="000000">
                  <a:alpha val="20000"/>
                </a:sysClr>
              </a:gs>
              <a:gs pos="77000">
                <a:sysClr val="windowText" lastClr="000000">
                  <a:alpha val="30000"/>
                </a:sysClr>
              </a:gs>
              <a:gs pos="100000">
                <a:sysClr val="windowText" lastClr="000000">
                  <a:alpha val="50000"/>
                </a:sysClr>
              </a:gs>
            </a:gsLst>
            <a:lin ang="10800000" scaled="1"/>
            <a:tileRect/>
          </a:gradFill>
          <a:ln w="12700" cap="flat" cmpd="sng" algn="ctr">
            <a:noFill/>
            <a:prstDash val="solid"/>
            <a:miter lim="800000"/>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1" i="0" u="none" strike="noStrike" kern="0" cap="none" spc="0" normalizeH="0" baseline="0" noProof="0" dirty="0">
                <a:ln w="9525">
                  <a:solidFill>
                    <a:schemeClr val="tx1"/>
                  </a:solidFill>
                </a:ln>
                <a:solidFill>
                  <a:prstClr val="white"/>
                </a:solidFill>
                <a:effectLst/>
                <a:uLnTx/>
                <a:uFillTx/>
                <a:latin typeface="Calibri" panose="020F0502020204030204"/>
                <a:ea typeface="+mn-ea"/>
                <a:cs typeface="+mn-cs"/>
              </a:rPr>
              <a:t>OPINION</a:t>
            </a:r>
          </a:p>
        </p:txBody>
      </p:sp>
      <p:sp>
        <p:nvSpPr>
          <p:cNvPr id="34" name="Arrow: Pentagon 33">
            <a:extLst>
              <a:ext uri="{FF2B5EF4-FFF2-40B4-BE49-F238E27FC236}">
                <a16:creationId xmlns:a16="http://schemas.microsoft.com/office/drawing/2014/main" id="{9DE04665-1FA6-4030-BC6E-012202A54FCD}"/>
              </a:ext>
            </a:extLst>
          </p:cNvPr>
          <p:cNvSpPr/>
          <p:nvPr userDrawn="1"/>
        </p:nvSpPr>
        <p:spPr>
          <a:xfrm>
            <a:off x="1650715" y="4370467"/>
            <a:ext cx="2213308" cy="627645"/>
          </a:xfrm>
          <a:prstGeom prst="homePlate">
            <a:avLst/>
          </a:prstGeom>
          <a:gradFill flip="none" rotWithShape="1">
            <a:gsLst>
              <a:gs pos="0">
                <a:sysClr val="windowText" lastClr="000000">
                  <a:alpha val="20000"/>
                </a:sysClr>
              </a:gs>
              <a:gs pos="53000">
                <a:sysClr val="windowText" lastClr="000000">
                  <a:alpha val="20000"/>
                </a:sysClr>
              </a:gs>
              <a:gs pos="77000">
                <a:sysClr val="windowText" lastClr="000000">
                  <a:alpha val="30000"/>
                </a:sysClr>
              </a:gs>
              <a:gs pos="100000">
                <a:sysClr val="windowText" lastClr="000000">
                  <a:alpha val="50000"/>
                </a:sysClr>
              </a:gs>
            </a:gsLst>
            <a:lin ang="10800000" scaled="1"/>
            <a:tileRect/>
          </a:gradFill>
          <a:ln w="12700" cap="flat" cmpd="sng" algn="ctr">
            <a:noFill/>
            <a:prstDash val="solid"/>
            <a:miter lim="800000"/>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1" i="0" u="none" strike="noStrike" kern="0" cap="none" spc="0" normalizeH="0" baseline="0" noProof="0" dirty="0">
                <a:ln w="9525">
                  <a:solidFill>
                    <a:schemeClr val="tx1"/>
                  </a:solidFill>
                </a:ln>
                <a:solidFill>
                  <a:prstClr val="white"/>
                </a:solidFill>
                <a:effectLst/>
                <a:uLnTx/>
                <a:uFillTx/>
                <a:latin typeface="Calibri" panose="020F0502020204030204"/>
                <a:ea typeface="+mn-ea"/>
                <a:cs typeface="+mn-cs"/>
              </a:rPr>
              <a:t>RESPECT</a:t>
            </a:r>
          </a:p>
        </p:txBody>
      </p:sp>
      <p:sp>
        <p:nvSpPr>
          <p:cNvPr id="35" name="Rectangle 34">
            <a:extLst>
              <a:ext uri="{FF2B5EF4-FFF2-40B4-BE49-F238E27FC236}">
                <a16:creationId xmlns:a16="http://schemas.microsoft.com/office/drawing/2014/main" id="{9113732F-2C95-4A02-9332-5E760D55603C}"/>
              </a:ext>
            </a:extLst>
          </p:cNvPr>
          <p:cNvSpPr/>
          <p:nvPr userDrawn="1"/>
        </p:nvSpPr>
        <p:spPr>
          <a:xfrm>
            <a:off x="0" y="1041838"/>
            <a:ext cx="957273" cy="949914"/>
          </a:xfrm>
          <a:prstGeom prst="rect">
            <a:avLst/>
          </a:prstGeom>
          <a:solidFill>
            <a:srgbClr val="00A891"/>
          </a:solidFill>
          <a:ln w="12700" cap="flat" cmpd="sng" algn="ctr">
            <a:noFill/>
            <a:prstDash val="solid"/>
            <a:miter lim="800000"/>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000" b="1" i="0" u="none" strike="noStrike" kern="0" cap="none" spc="0" normalizeH="0" baseline="0" noProof="0" dirty="0">
                <a:ln w="15875">
                  <a:solidFill>
                    <a:schemeClr val="tx1"/>
                  </a:solid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F</a:t>
            </a:r>
          </a:p>
        </p:txBody>
      </p:sp>
      <p:sp>
        <p:nvSpPr>
          <p:cNvPr id="36" name="Rectangle 35">
            <a:extLst>
              <a:ext uri="{FF2B5EF4-FFF2-40B4-BE49-F238E27FC236}">
                <a16:creationId xmlns:a16="http://schemas.microsoft.com/office/drawing/2014/main" id="{AA72A26E-FEDE-4982-97D7-17464C3D9257}"/>
              </a:ext>
            </a:extLst>
          </p:cNvPr>
          <p:cNvSpPr/>
          <p:nvPr userDrawn="1"/>
        </p:nvSpPr>
        <p:spPr>
          <a:xfrm>
            <a:off x="0" y="1994674"/>
            <a:ext cx="957273" cy="949914"/>
          </a:xfrm>
          <a:prstGeom prst="rect">
            <a:avLst/>
          </a:prstGeom>
          <a:solidFill>
            <a:srgbClr val="D9126B"/>
          </a:solidFill>
          <a:ln w="12700" cap="flat" cmpd="sng" algn="ctr">
            <a:noFill/>
            <a:prstDash val="solid"/>
            <a:miter lim="800000"/>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000" b="1" i="0" u="none" strike="noStrike" kern="0" cap="none" spc="0" normalizeH="0" baseline="0" noProof="0" dirty="0">
                <a:ln w="15875">
                  <a:solidFill>
                    <a:schemeClr val="tx1"/>
                  </a:solid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L</a:t>
            </a:r>
          </a:p>
        </p:txBody>
      </p:sp>
      <p:sp>
        <p:nvSpPr>
          <p:cNvPr id="37" name="Rectangle 36">
            <a:extLst>
              <a:ext uri="{FF2B5EF4-FFF2-40B4-BE49-F238E27FC236}">
                <a16:creationId xmlns:a16="http://schemas.microsoft.com/office/drawing/2014/main" id="{027D5EFD-DA7A-47BE-8DAC-901DB3064A49}"/>
              </a:ext>
            </a:extLst>
          </p:cNvPr>
          <p:cNvSpPr/>
          <p:nvPr userDrawn="1"/>
        </p:nvSpPr>
        <p:spPr>
          <a:xfrm>
            <a:off x="0" y="2944588"/>
            <a:ext cx="957273" cy="949914"/>
          </a:xfrm>
          <a:prstGeom prst="rect">
            <a:avLst/>
          </a:prstGeom>
          <a:solidFill>
            <a:srgbClr val="FE7600"/>
          </a:solidFill>
          <a:ln w="12700" cap="flat" cmpd="sng" algn="ctr">
            <a:noFill/>
            <a:prstDash val="solid"/>
            <a:miter lim="800000"/>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8000" b="1" kern="0" dirty="0">
                <a:ln w="15875">
                  <a:solidFill>
                    <a:schemeClr val="tx1"/>
                  </a:solidFill>
                </a:ln>
                <a:solidFill>
                  <a:prstClr val="white"/>
                </a:solidFill>
                <a:effectLst>
                  <a:outerShdw blurRad="38100" dist="38100" dir="2700000" algn="tl">
                    <a:srgbClr val="000000">
                      <a:alpha val="43137"/>
                    </a:srgbClr>
                  </a:outerShdw>
                </a:effectLst>
                <a:latin typeface="Calibri" panose="020F0502020204030204"/>
              </a:rPr>
              <a:t>O</a:t>
            </a:r>
            <a:endParaRPr kumimoji="0" lang="en-US" sz="8000" b="1" i="0" u="none" strike="noStrike" kern="0" cap="none" spc="0" normalizeH="0" baseline="0" noProof="0" dirty="0">
              <a:ln w="15875">
                <a:solidFill>
                  <a:schemeClr val="tx1"/>
                </a:solid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38" name="Rectangle 37">
            <a:extLst>
              <a:ext uri="{FF2B5EF4-FFF2-40B4-BE49-F238E27FC236}">
                <a16:creationId xmlns:a16="http://schemas.microsoft.com/office/drawing/2014/main" id="{BF98D9A4-CC7A-456E-8818-BCB9564BE436}"/>
              </a:ext>
            </a:extLst>
          </p:cNvPr>
          <p:cNvSpPr/>
          <p:nvPr userDrawn="1"/>
        </p:nvSpPr>
        <p:spPr>
          <a:xfrm>
            <a:off x="0" y="3894501"/>
            <a:ext cx="957273" cy="949914"/>
          </a:xfrm>
          <a:prstGeom prst="rect">
            <a:avLst/>
          </a:prstGeom>
          <a:solidFill>
            <a:srgbClr val="B1DB15"/>
          </a:solidFill>
          <a:ln w="12700" cap="flat" cmpd="sng" algn="ctr">
            <a:noFill/>
            <a:prstDash val="solid"/>
            <a:miter lim="800000"/>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8000" b="1" kern="0" dirty="0">
                <a:ln w="15875">
                  <a:solidFill>
                    <a:schemeClr val="tx1"/>
                  </a:solidFill>
                </a:ln>
                <a:solidFill>
                  <a:prstClr val="white"/>
                </a:solidFill>
                <a:effectLst>
                  <a:outerShdw blurRad="38100" dist="38100" dir="2700000" algn="tl">
                    <a:srgbClr val="000000">
                      <a:alpha val="43137"/>
                    </a:srgbClr>
                  </a:outerShdw>
                </a:effectLst>
                <a:latin typeface="Calibri" panose="020F0502020204030204"/>
              </a:rPr>
              <a:t>O</a:t>
            </a:r>
            <a:endParaRPr kumimoji="0" lang="en-US" sz="8000" b="1" i="0" u="none" strike="noStrike" kern="0" cap="none" spc="0" normalizeH="0" baseline="0" noProof="0" dirty="0">
              <a:ln w="15875">
                <a:solidFill>
                  <a:schemeClr val="tx1"/>
                </a:solid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39" name="Rectangle 38">
            <a:extLst>
              <a:ext uri="{FF2B5EF4-FFF2-40B4-BE49-F238E27FC236}">
                <a16:creationId xmlns:a16="http://schemas.microsoft.com/office/drawing/2014/main" id="{6718BB5D-773B-44D5-87F9-F26E5CA9197C}"/>
              </a:ext>
            </a:extLst>
          </p:cNvPr>
          <p:cNvSpPr/>
          <p:nvPr userDrawn="1"/>
        </p:nvSpPr>
        <p:spPr>
          <a:xfrm>
            <a:off x="0" y="4844415"/>
            <a:ext cx="957273" cy="949914"/>
          </a:xfrm>
          <a:prstGeom prst="rect">
            <a:avLst/>
          </a:prstGeom>
          <a:solidFill>
            <a:srgbClr val="854D82"/>
          </a:solidFill>
          <a:ln w="12700" cap="flat" cmpd="sng" algn="ctr">
            <a:noFill/>
            <a:prstDash val="solid"/>
            <a:miter lim="800000"/>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000" b="1" i="0" u="none" strike="noStrike" kern="0" cap="none" spc="0" normalizeH="0" baseline="0" noProof="0" dirty="0">
                <a:ln w="15875">
                  <a:solidFill>
                    <a:schemeClr val="tx1"/>
                  </a:solid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R</a:t>
            </a:r>
          </a:p>
        </p:txBody>
      </p:sp>
    </p:spTree>
    <p:extLst>
      <p:ext uri="{BB962C8B-B14F-4D97-AF65-F5344CB8AC3E}">
        <p14:creationId xmlns:p14="http://schemas.microsoft.com/office/powerpoint/2010/main" val="8381764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lass Expectations">
    <p:spTree>
      <p:nvGrpSpPr>
        <p:cNvPr id="1" name=""/>
        <p:cNvGrpSpPr/>
        <p:nvPr/>
      </p:nvGrpSpPr>
      <p:grpSpPr>
        <a:xfrm>
          <a:off x="0" y="0"/>
          <a:ext cx="0" cy="0"/>
          <a:chOff x="0" y="0"/>
          <a:chExt cx="0" cy="0"/>
        </a:xfrm>
      </p:grpSpPr>
      <p:graphicFrame>
        <p:nvGraphicFramePr>
          <p:cNvPr id="12" name="Diagram 11">
            <a:extLst>
              <a:ext uri="{FF2B5EF4-FFF2-40B4-BE49-F238E27FC236}">
                <a16:creationId xmlns:a16="http://schemas.microsoft.com/office/drawing/2014/main" id="{810E5F2A-47E7-462B-978E-66C87B08688A}"/>
              </a:ext>
            </a:extLst>
          </p:cNvPr>
          <p:cNvGraphicFramePr/>
          <p:nvPr userDrawn="1">
            <p:extLst>
              <p:ext uri="{D42A27DB-BD31-4B8C-83A1-F6EECF244321}">
                <p14:modId xmlns:p14="http://schemas.microsoft.com/office/powerpoint/2010/main" val="184175186"/>
              </p:ext>
            </p:extLst>
          </p:nvPr>
        </p:nvGraphicFramePr>
        <p:xfrm>
          <a:off x="1011847" y="1536224"/>
          <a:ext cx="2093303" cy="44386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0" name="Picture 39">
            <a:extLst>
              <a:ext uri="{FF2B5EF4-FFF2-40B4-BE49-F238E27FC236}">
                <a16:creationId xmlns:a16="http://schemas.microsoft.com/office/drawing/2014/main" id="{265FAA2D-1B11-4D3A-AFC8-63EE761014ED}"/>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645869" y="1318978"/>
            <a:ext cx="1070463" cy="1021013"/>
          </a:xfrm>
          <a:prstGeom prst="rect">
            <a:avLst/>
          </a:prstGeom>
        </p:spPr>
        <p:style>
          <a:lnRef idx="0">
            <a:schemeClr val="accent3"/>
          </a:lnRef>
          <a:fillRef idx="3">
            <a:schemeClr val="accent3"/>
          </a:fillRef>
          <a:effectRef idx="3">
            <a:schemeClr val="accent3"/>
          </a:effectRef>
          <a:fontRef idx="minor">
            <a:schemeClr val="lt1"/>
          </a:fontRef>
        </p:style>
      </p:pic>
      <p:sp>
        <p:nvSpPr>
          <p:cNvPr id="41" name="TextBox 40">
            <a:extLst>
              <a:ext uri="{FF2B5EF4-FFF2-40B4-BE49-F238E27FC236}">
                <a16:creationId xmlns:a16="http://schemas.microsoft.com/office/drawing/2014/main" id="{D0717D06-B890-438F-A5C6-0660BC221BD7}"/>
              </a:ext>
            </a:extLst>
          </p:cNvPr>
          <p:cNvSpPr txBox="1"/>
          <p:nvPr userDrawn="1"/>
        </p:nvSpPr>
        <p:spPr>
          <a:xfrm>
            <a:off x="1903414" y="1563605"/>
            <a:ext cx="9868145" cy="523220"/>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CA" sz="2800" dirty="0">
                <a:effectLst/>
                <a:latin typeface="Calibri" panose="020F0502020204030204" pitchFamily="34" charset="0"/>
                <a:ea typeface="Calibri" panose="020F0502020204030204" pitchFamily="34" charset="0"/>
                <a:cs typeface="Times New Roman" panose="02020603050405020304" pitchFamily="18" charset="0"/>
              </a:rPr>
              <a:t>Mics on mute (unless asking a question or told to </a:t>
            </a:r>
            <a:r>
              <a:rPr lang="en-CA" sz="2800" dirty="0">
                <a:latin typeface="Calibri" panose="020F0502020204030204" pitchFamily="34" charset="0"/>
                <a:ea typeface="Calibri" panose="020F0502020204030204" pitchFamily="34" charset="0"/>
                <a:cs typeface="Times New Roman" panose="02020603050405020304" pitchFamily="18" charset="0"/>
              </a:rPr>
              <a:t>have mics on</a:t>
            </a:r>
            <a:r>
              <a:rPr lang="en-CA" sz="2800" dirty="0">
                <a:effectLst/>
                <a:latin typeface="Calibri" panose="020F0502020204030204" pitchFamily="34" charset="0"/>
                <a:ea typeface="Calibri" panose="020F0502020204030204" pitchFamily="34" charset="0"/>
                <a:cs typeface="Times New Roman" panose="02020603050405020304" pitchFamily="18" charset="0"/>
              </a:rPr>
              <a:t>)</a:t>
            </a:r>
            <a:endParaRPr lang="en-CA" sz="2800" dirty="0"/>
          </a:p>
        </p:txBody>
      </p:sp>
      <p:pic>
        <p:nvPicPr>
          <p:cNvPr id="42" name="Picture 41">
            <a:extLst>
              <a:ext uri="{FF2B5EF4-FFF2-40B4-BE49-F238E27FC236}">
                <a16:creationId xmlns:a16="http://schemas.microsoft.com/office/drawing/2014/main" id="{92C7C2D5-2163-4262-B18F-52C2156F3B8E}"/>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645869" y="2455735"/>
            <a:ext cx="1047995" cy="995595"/>
          </a:xfrm>
          <a:prstGeom prst="rect">
            <a:avLst/>
          </a:prstGeom>
        </p:spPr>
        <p:style>
          <a:lnRef idx="0">
            <a:schemeClr val="accent3"/>
          </a:lnRef>
          <a:fillRef idx="3">
            <a:schemeClr val="accent3"/>
          </a:fillRef>
          <a:effectRef idx="3">
            <a:schemeClr val="accent3"/>
          </a:effectRef>
          <a:fontRef idx="minor">
            <a:schemeClr val="lt1"/>
          </a:fontRef>
        </p:style>
      </p:pic>
      <p:sp>
        <p:nvSpPr>
          <p:cNvPr id="43" name="TextBox 42">
            <a:extLst>
              <a:ext uri="{FF2B5EF4-FFF2-40B4-BE49-F238E27FC236}">
                <a16:creationId xmlns:a16="http://schemas.microsoft.com/office/drawing/2014/main" id="{49F738D0-5046-42A3-A288-F94097B3CB41}"/>
              </a:ext>
            </a:extLst>
          </p:cNvPr>
          <p:cNvSpPr txBox="1"/>
          <p:nvPr userDrawn="1"/>
        </p:nvSpPr>
        <p:spPr>
          <a:xfrm>
            <a:off x="1903414" y="2660620"/>
            <a:ext cx="9868145" cy="532903"/>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marR="0" lvl="0">
              <a:lnSpc>
                <a:spcPct val="107000"/>
              </a:lnSpc>
              <a:spcBef>
                <a:spcPts val="0"/>
              </a:spcBef>
              <a:spcAft>
                <a:spcPts val="800"/>
              </a:spcAft>
              <a:tabLst>
                <a:tab pos="457200" algn="l"/>
              </a:tabLst>
            </a:pPr>
            <a:r>
              <a:rPr lang="en-CA" sz="2800" dirty="0">
                <a:effectLst/>
                <a:latin typeface="Calibri" panose="020F0502020204030204" pitchFamily="34" charset="0"/>
                <a:ea typeface="Calibri" panose="020F0502020204030204" pitchFamily="34" charset="0"/>
                <a:cs typeface="Times New Roman" panose="02020603050405020304" pitchFamily="18" charset="0"/>
              </a:rPr>
              <a:t>Cameras on</a:t>
            </a:r>
          </a:p>
        </p:txBody>
      </p:sp>
      <p:sp>
        <p:nvSpPr>
          <p:cNvPr id="44" name="TextBox 43">
            <a:extLst>
              <a:ext uri="{FF2B5EF4-FFF2-40B4-BE49-F238E27FC236}">
                <a16:creationId xmlns:a16="http://schemas.microsoft.com/office/drawing/2014/main" id="{F815ABF3-8DA1-4718-81A5-5BABE99D8DB5}"/>
              </a:ext>
            </a:extLst>
          </p:cNvPr>
          <p:cNvSpPr txBox="1"/>
          <p:nvPr userDrawn="1"/>
        </p:nvSpPr>
        <p:spPr>
          <a:xfrm>
            <a:off x="1912939" y="3811505"/>
            <a:ext cx="9868145" cy="523220"/>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CA" sz="2800" dirty="0">
                <a:effectLst/>
                <a:latin typeface="Calibri" panose="020F0502020204030204" pitchFamily="34" charset="0"/>
                <a:ea typeface="Calibri" panose="020F0502020204030204" pitchFamily="34" charset="0"/>
                <a:cs typeface="Times New Roman" panose="02020603050405020304" pitchFamily="18" charset="0"/>
              </a:rPr>
              <a:t>Ask questions using raise hand function or type in chat</a:t>
            </a:r>
            <a:endParaRPr lang="en-CA" sz="2800" dirty="0"/>
          </a:p>
        </p:txBody>
      </p:sp>
      <p:sp>
        <p:nvSpPr>
          <p:cNvPr id="45" name="TextBox 44">
            <a:extLst>
              <a:ext uri="{FF2B5EF4-FFF2-40B4-BE49-F238E27FC236}">
                <a16:creationId xmlns:a16="http://schemas.microsoft.com/office/drawing/2014/main" id="{2F78A342-F11F-4135-B1D2-2948062C159D}"/>
              </a:ext>
            </a:extLst>
          </p:cNvPr>
          <p:cNvSpPr txBox="1"/>
          <p:nvPr userDrawn="1"/>
        </p:nvSpPr>
        <p:spPr>
          <a:xfrm>
            <a:off x="1912939" y="5013295"/>
            <a:ext cx="9868145" cy="532903"/>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marR="0" lvl="0">
              <a:lnSpc>
                <a:spcPct val="107000"/>
              </a:lnSpc>
              <a:spcBef>
                <a:spcPts val="0"/>
              </a:spcBef>
              <a:spcAft>
                <a:spcPts val="800"/>
              </a:spcAft>
              <a:tabLst>
                <a:tab pos="457200" algn="l"/>
              </a:tabLst>
            </a:pPr>
            <a:r>
              <a:rPr lang="en-CA" sz="2800" dirty="0">
                <a:effectLst/>
                <a:latin typeface="Calibri" panose="020F0502020204030204" pitchFamily="34" charset="0"/>
                <a:ea typeface="Calibri" panose="020F0502020204030204" pitchFamily="34" charset="0"/>
                <a:cs typeface="Times New Roman" panose="02020603050405020304" pitchFamily="18" charset="0"/>
              </a:rPr>
              <a:t>Participation in group work is MANDATORY</a:t>
            </a:r>
          </a:p>
        </p:txBody>
      </p:sp>
      <p:pic>
        <p:nvPicPr>
          <p:cNvPr id="46" name="Picture 45">
            <a:extLst>
              <a:ext uri="{FF2B5EF4-FFF2-40B4-BE49-F238E27FC236}">
                <a16:creationId xmlns:a16="http://schemas.microsoft.com/office/drawing/2014/main" id="{0B05E5B9-ED86-48A8-BC0A-89902CED1A4E}"/>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616576" y="3618814"/>
            <a:ext cx="1125630" cy="965752"/>
          </a:xfrm>
          <a:prstGeom prst="rect">
            <a:avLst/>
          </a:prstGeom>
        </p:spPr>
        <p:style>
          <a:lnRef idx="0">
            <a:schemeClr val="accent3"/>
          </a:lnRef>
          <a:fillRef idx="3">
            <a:schemeClr val="accent3"/>
          </a:fillRef>
          <a:effectRef idx="3">
            <a:schemeClr val="accent3"/>
          </a:effectRef>
          <a:fontRef idx="minor">
            <a:schemeClr val="lt1"/>
          </a:fontRef>
        </p:style>
      </p:pic>
      <p:pic>
        <p:nvPicPr>
          <p:cNvPr id="47" name="Picture 46">
            <a:extLst>
              <a:ext uri="{FF2B5EF4-FFF2-40B4-BE49-F238E27FC236}">
                <a16:creationId xmlns:a16="http://schemas.microsoft.com/office/drawing/2014/main" id="{C3B881D9-A4F8-4D12-A7ED-694C69F29F00}"/>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616577" y="4828489"/>
            <a:ext cx="1099756" cy="965752"/>
          </a:xfrm>
          <a:prstGeom prst="rect">
            <a:avLst/>
          </a:prstGeom>
        </p:spPr>
        <p:style>
          <a:lnRef idx="0">
            <a:schemeClr val="accent3"/>
          </a:lnRef>
          <a:fillRef idx="3">
            <a:schemeClr val="accent3"/>
          </a:fillRef>
          <a:effectRef idx="3">
            <a:schemeClr val="accent3"/>
          </a:effectRef>
          <a:fontRef idx="minor">
            <a:schemeClr val="lt1"/>
          </a:fontRef>
        </p:style>
      </p:pic>
      <p:sp>
        <p:nvSpPr>
          <p:cNvPr id="2" name="TextBox 1">
            <a:extLst>
              <a:ext uri="{FF2B5EF4-FFF2-40B4-BE49-F238E27FC236}">
                <a16:creationId xmlns:a16="http://schemas.microsoft.com/office/drawing/2014/main" id="{8E9ADF4F-18C3-4AC7-8B23-1432F7F2A9A0}"/>
              </a:ext>
            </a:extLst>
          </p:cNvPr>
          <p:cNvSpPr txBox="1"/>
          <p:nvPr userDrawn="1"/>
        </p:nvSpPr>
        <p:spPr>
          <a:xfrm>
            <a:off x="4032719" y="829431"/>
            <a:ext cx="4126561" cy="707886"/>
          </a:xfrm>
          <a:prstGeom prst="rect">
            <a:avLst/>
          </a:prstGeom>
          <a:noFill/>
        </p:spPr>
        <p:txBody>
          <a:bodyPr wrap="square" rtlCol="0">
            <a:spAutoFit/>
          </a:bodyPr>
          <a:lstStyle/>
          <a:p>
            <a:pPr algn="ctr"/>
            <a:r>
              <a:rPr lang="en-CA" sz="4000" b="0" dirty="0"/>
              <a:t>Class Expectations</a:t>
            </a:r>
          </a:p>
        </p:txBody>
      </p:sp>
    </p:spTree>
    <p:extLst>
      <p:ext uri="{BB962C8B-B14F-4D97-AF65-F5344CB8AC3E}">
        <p14:creationId xmlns:p14="http://schemas.microsoft.com/office/powerpoint/2010/main" val="39341725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65B71FCB-9DB3-45F0-A87B-CBB56D8DACF1}"/>
              </a:ext>
            </a:extLst>
          </p:cNvPr>
          <p:cNvSpPr>
            <a:spLocks noGrp="1"/>
          </p:cNvSpPr>
          <p:nvPr>
            <p:ph type="dt" sz="half" idx="10"/>
          </p:nvPr>
        </p:nvSpPr>
        <p:spPr/>
        <p:txBody>
          <a:bodyPr/>
          <a:lstStyle/>
          <a:p>
            <a:fld id="{D91EA6B3-5724-48FC-B82F-8BFF3775C7E7}" type="datetimeFigureOut">
              <a:rPr lang="en-CA" smtClean="0"/>
              <a:t>2022-03-09</a:t>
            </a:fld>
            <a:endParaRPr lang="en-CA"/>
          </a:p>
        </p:txBody>
      </p:sp>
      <p:sp>
        <p:nvSpPr>
          <p:cNvPr id="5" name="Footer Placeholder 4">
            <a:extLst>
              <a:ext uri="{FF2B5EF4-FFF2-40B4-BE49-F238E27FC236}">
                <a16:creationId xmlns:a16="http://schemas.microsoft.com/office/drawing/2014/main" id="{90F70768-4B55-4932-9583-CA262910B995}"/>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A2190DBB-F55E-4AE7-88EF-6008D1F8E9E2}"/>
              </a:ext>
            </a:extLst>
          </p:cNvPr>
          <p:cNvSpPr>
            <a:spLocks noGrp="1"/>
          </p:cNvSpPr>
          <p:nvPr>
            <p:ph type="sldNum" sz="quarter" idx="12"/>
          </p:nvPr>
        </p:nvSpPr>
        <p:spPr/>
        <p:txBody>
          <a:bodyPr/>
          <a:lstStyle/>
          <a:p>
            <a:fld id="{6EFFD33D-F51B-47D3-8BF1-E3EB016953FF}" type="slidenum">
              <a:rPr lang="en-CA" smtClean="0"/>
              <a:t>‹#›</a:t>
            </a:fld>
            <a:endParaRPr lang="en-CA"/>
          </a:p>
        </p:txBody>
      </p:sp>
    </p:spTree>
    <p:extLst>
      <p:ext uri="{BB962C8B-B14F-4D97-AF65-F5344CB8AC3E}">
        <p14:creationId xmlns:p14="http://schemas.microsoft.com/office/powerpoint/2010/main" val="28411489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Question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33093D5-4088-43E7-8DA6-391BAB1F30B7}"/>
              </a:ext>
            </a:extLst>
          </p:cNvPr>
          <p:cNvSpPr/>
          <p:nvPr userDrawn="1"/>
        </p:nvSpPr>
        <p:spPr>
          <a:xfrm rot="21222313">
            <a:off x="3912140" y="1297156"/>
            <a:ext cx="3397341" cy="923330"/>
          </a:xfrm>
          <a:prstGeom prst="rect">
            <a:avLst/>
          </a:prstGeom>
          <a:noFill/>
        </p:spPr>
        <p:txBody>
          <a:bodyPr wrap="none" lIns="91440" tIns="45720" rIns="91440" bIns="45720">
            <a:spAutoFit/>
          </a:bodyPr>
          <a:lstStyle/>
          <a:p>
            <a:pPr algn="ctr"/>
            <a:r>
              <a:rPr lang="en-US" sz="5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Questions?</a:t>
            </a:r>
          </a:p>
        </p:txBody>
      </p:sp>
    </p:spTree>
    <p:extLst>
      <p:ext uri="{BB962C8B-B14F-4D97-AF65-F5344CB8AC3E}">
        <p14:creationId xmlns:p14="http://schemas.microsoft.com/office/powerpoint/2010/main" val="40758741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slide" type="title">
  <p:cSld name="1_Title slid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415611" y="992767"/>
            <a:ext cx="11360800" cy="27368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6933"/>
            </a:lvl1pPr>
            <a:lvl2pPr lvl="1" algn="ctr">
              <a:spcBef>
                <a:spcPts val="0"/>
              </a:spcBef>
              <a:spcAft>
                <a:spcPts val="0"/>
              </a:spcAft>
              <a:buSzPts val="5200"/>
              <a:buNone/>
              <a:defRPr sz="6933"/>
            </a:lvl2pPr>
            <a:lvl3pPr lvl="2" algn="ctr">
              <a:spcBef>
                <a:spcPts val="0"/>
              </a:spcBef>
              <a:spcAft>
                <a:spcPts val="0"/>
              </a:spcAft>
              <a:buSzPts val="5200"/>
              <a:buNone/>
              <a:defRPr sz="6933"/>
            </a:lvl3pPr>
            <a:lvl4pPr lvl="3" algn="ctr">
              <a:spcBef>
                <a:spcPts val="0"/>
              </a:spcBef>
              <a:spcAft>
                <a:spcPts val="0"/>
              </a:spcAft>
              <a:buSzPts val="5200"/>
              <a:buNone/>
              <a:defRPr sz="6933"/>
            </a:lvl4pPr>
            <a:lvl5pPr lvl="4" algn="ctr">
              <a:spcBef>
                <a:spcPts val="0"/>
              </a:spcBef>
              <a:spcAft>
                <a:spcPts val="0"/>
              </a:spcAft>
              <a:buSzPts val="5200"/>
              <a:buNone/>
              <a:defRPr sz="6933"/>
            </a:lvl5pPr>
            <a:lvl6pPr lvl="5" algn="ctr">
              <a:spcBef>
                <a:spcPts val="0"/>
              </a:spcBef>
              <a:spcAft>
                <a:spcPts val="0"/>
              </a:spcAft>
              <a:buSzPts val="5200"/>
              <a:buNone/>
              <a:defRPr sz="6933"/>
            </a:lvl6pPr>
            <a:lvl7pPr lvl="6" algn="ctr">
              <a:spcBef>
                <a:spcPts val="0"/>
              </a:spcBef>
              <a:spcAft>
                <a:spcPts val="0"/>
              </a:spcAft>
              <a:buSzPts val="5200"/>
              <a:buNone/>
              <a:defRPr sz="6933"/>
            </a:lvl7pPr>
            <a:lvl8pPr lvl="7" algn="ctr">
              <a:spcBef>
                <a:spcPts val="0"/>
              </a:spcBef>
              <a:spcAft>
                <a:spcPts val="0"/>
              </a:spcAft>
              <a:buSzPts val="5200"/>
              <a:buNone/>
              <a:defRPr sz="6933"/>
            </a:lvl8pPr>
            <a:lvl9pPr lvl="8" algn="ctr">
              <a:spcBef>
                <a:spcPts val="0"/>
              </a:spcBef>
              <a:spcAft>
                <a:spcPts val="0"/>
              </a:spcAft>
              <a:buSzPts val="5200"/>
              <a:buNone/>
              <a:defRPr sz="6933"/>
            </a:lvl9pPr>
          </a:lstStyle>
          <a:p>
            <a:endParaRPr/>
          </a:p>
        </p:txBody>
      </p:sp>
      <p:sp>
        <p:nvSpPr>
          <p:cNvPr id="11" name="Google Shape;11;p2"/>
          <p:cNvSpPr txBox="1">
            <a:spLocks noGrp="1"/>
          </p:cNvSpPr>
          <p:nvPr>
            <p:ph type="subTitle" idx="1"/>
          </p:nvPr>
        </p:nvSpPr>
        <p:spPr>
          <a:xfrm>
            <a:off x="415600" y="3778833"/>
            <a:ext cx="11360800" cy="10568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3733"/>
            </a:lvl1pPr>
            <a:lvl2pPr lvl="1" algn="ctr">
              <a:lnSpc>
                <a:spcPct val="100000"/>
              </a:lnSpc>
              <a:spcBef>
                <a:spcPts val="0"/>
              </a:spcBef>
              <a:spcAft>
                <a:spcPts val="0"/>
              </a:spcAft>
              <a:buSzPts val="2800"/>
              <a:buNone/>
              <a:defRPr sz="3733"/>
            </a:lvl2pPr>
            <a:lvl3pPr lvl="2" algn="ctr">
              <a:lnSpc>
                <a:spcPct val="100000"/>
              </a:lnSpc>
              <a:spcBef>
                <a:spcPts val="0"/>
              </a:spcBef>
              <a:spcAft>
                <a:spcPts val="0"/>
              </a:spcAft>
              <a:buSzPts val="2800"/>
              <a:buNone/>
              <a:defRPr sz="3733"/>
            </a:lvl3pPr>
            <a:lvl4pPr lvl="3" algn="ctr">
              <a:lnSpc>
                <a:spcPct val="100000"/>
              </a:lnSpc>
              <a:spcBef>
                <a:spcPts val="0"/>
              </a:spcBef>
              <a:spcAft>
                <a:spcPts val="0"/>
              </a:spcAft>
              <a:buSzPts val="2800"/>
              <a:buNone/>
              <a:defRPr sz="3733"/>
            </a:lvl4pPr>
            <a:lvl5pPr lvl="4" algn="ctr">
              <a:lnSpc>
                <a:spcPct val="100000"/>
              </a:lnSpc>
              <a:spcBef>
                <a:spcPts val="0"/>
              </a:spcBef>
              <a:spcAft>
                <a:spcPts val="0"/>
              </a:spcAft>
              <a:buSzPts val="2800"/>
              <a:buNone/>
              <a:defRPr sz="3733"/>
            </a:lvl5pPr>
            <a:lvl6pPr lvl="5" algn="ctr">
              <a:lnSpc>
                <a:spcPct val="100000"/>
              </a:lnSpc>
              <a:spcBef>
                <a:spcPts val="0"/>
              </a:spcBef>
              <a:spcAft>
                <a:spcPts val="0"/>
              </a:spcAft>
              <a:buSzPts val="2800"/>
              <a:buNone/>
              <a:defRPr sz="3733"/>
            </a:lvl6pPr>
            <a:lvl7pPr lvl="6" algn="ctr">
              <a:lnSpc>
                <a:spcPct val="100000"/>
              </a:lnSpc>
              <a:spcBef>
                <a:spcPts val="0"/>
              </a:spcBef>
              <a:spcAft>
                <a:spcPts val="0"/>
              </a:spcAft>
              <a:buSzPts val="2800"/>
              <a:buNone/>
              <a:defRPr sz="3733"/>
            </a:lvl7pPr>
            <a:lvl8pPr lvl="7" algn="ctr">
              <a:lnSpc>
                <a:spcPct val="100000"/>
              </a:lnSpc>
              <a:spcBef>
                <a:spcPts val="0"/>
              </a:spcBef>
              <a:spcAft>
                <a:spcPts val="0"/>
              </a:spcAft>
              <a:buSzPts val="2800"/>
              <a:buNone/>
              <a:defRPr sz="3733"/>
            </a:lvl8pPr>
            <a:lvl9pPr lvl="8" algn="ctr">
              <a:lnSpc>
                <a:spcPct val="100000"/>
              </a:lnSpc>
              <a:spcBef>
                <a:spcPts val="0"/>
              </a:spcBef>
              <a:spcAft>
                <a:spcPts val="0"/>
              </a:spcAft>
              <a:buSzPts val="2800"/>
              <a:buNone/>
              <a:defRPr sz="3733"/>
            </a:lvl9pPr>
          </a:lstStyle>
          <a:p>
            <a:endParaRPr/>
          </a:p>
        </p:txBody>
      </p:sp>
      <p:sp>
        <p:nvSpPr>
          <p:cNvPr id="12" name="Google Shape;12;p2"/>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6072261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noAutofit/>
          </a:bodyPr>
          <a:lstStyle>
            <a:lvl1pPr marL="609585" lvl="0" indent="-457189">
              <a:spcBef>
                <a:spcPts val="0"/>
              </a:spcBef>
              <a:spcAft>
                <a:spcPts val="0"/>
              </a:spcAft>
              <a:buSzPts val="1800"/>
              <a:buChar char="●"/>
              <a:defRPr/>
            </a:lvl1pPr>
            <a:lvl2pPr marL="1219170" lvl="1" indent="-423323">
              <a:spcBef>
                <a:spcPts val="2133"/>
              </a:spcBef>
              <a:spcAft>
                <a:spcPts val="0"/>
              </a:spcAft>
              <a:buSzPts val="1400"/>
              <a:buChar char="○"/>
              <a:defRPr/>
            </a:lvl2pPr>
            <a:lvl3pPr marL="1828754" lvl="2" indent="-423323">
              <a:spcBef>
                <a:spcPts val="2133"/>
              </a:spcBef>
              <a:spcAft>
                <a:spcPts val="0"/>
              </a:spcAft>
              <a:buSzPts val="1400"/>
              <a:buChar char="■"/>
              <a:defRPr/>
            </a:lvl3pPr>
            <a:lvl4pPr marL="2438339" lvl="3" indent="-423323">
              <a:spcBef>
                <a:spcPts val="2133"/>
              </a:spcBef>
              <a:spcAft>
                <a:spcPts val="0"/>
              </a:spcAft>
              <a:buSzPts val="1400"/>
              <a:buChar char="●"/>
              <a:defRPr/>
            </a:lvl4pPr>
            <a:lvl5pPr marL="3047924" lvl="4" indent="-423323">
              <a:spcBef>
                <a:spcPts val="2133"/>
              </a:spcBef>
              <a:spcAft>
                <a:spcPts val="0"/>
              </a:spcAft>
              <a:buSzPts val="1400"/>
              <a:buChar char="○"/>
              <a:defRPr/>
            </a:lvl5pPr>
            <a:lvl6pPr marL="3657509" lvl="5" indent="-423323">
              <a:spcBef>
                <a:spcPts val="2133"/>
              </a:spcBef>
              <a:spcAft>
                <a:spcPts val="0"/>
              </a:spcAft>
              <a:buSzPts val="1400"/>
              <a:buChar char="■"/>
              <a:defRPr/>
            </a:lvl6pPr>
            <a:lvl7pPr marL="4267093" lvl="6" indent="-423323">
              <a:spcBef>
                <a:spcPts val="2133"/>
              </a:spcBef>
              <a:spcAft>
                <a:spcPts val="0"/>
              </a:spcAft>
              <a:buSzPts val="1400"/>
              <a:buChar char="●"/>
              <a:defRPr/>
            </a:lvl7pPr>
            <a:lvl8pPr marL="4876678" lvl="7" indent="-423323">
              <a:spcBef>
                <a:spcPts val="2133"/>
              </a:spcBef>
              <a:spcAft>
                <a:spcPts val="0"/>
              </a:spcAft>
              <a:buSzPts val="1400"/>
              <a:buChar char="○"/>
              <a:defRPr/>
            </a:lvl8pPr>
            <a:lvl9pPr marL="5486263" lvl="8" indent="-423323">
              <a:spcBef>
                <a:spcPts val="2133"/>
              </a:spcBef>
              <a:spcAft>
                <a:spcPts val="2133"/>
              </a:spcAft>
              <a:buSzPts val="1400"/>
              <a:buChar char="■"/>
              <a:defRPr/>
            </a:lvl9pPr>
          </a:lstStyle>
          <a:p>
            <a:endParaRPr/>
          </a:p>
        </p:txBody>
      </p:sp>
      <p:sp>
        <p:nvSpPr>
          <p:cNvPr id="19" name="Google Shape;19;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5032269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705E216-4F88-4C98-B3F0-A0C519B1F6D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a:extLst>
              <a:ext uri="{FF2B5EF4-FFF2-40B4-BE49-F238E27FC236}">
                <a16:creationId xmlns:a16="http://schemas.microsoft.com/office/drawing/2014/main" id="{E18B2B65-E278-423F-BE7E-52E07729635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E563BC28-E0BB-46A6-972A-029C17264B0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1EA6B3-5724-48FC-B82F-8BFF3775C7E7}" type="datetimeFigureOut">
              <a:rPr lang="en-CA" smtClean="0"/>
              <a:t>2022-03-09</a:t>
            </a:fld>
            <a:endParaRPr lang="en-CA"/>
          </a:p>
        </p:txBody>
      </p:sp>
      <p:sp>
        <p:nvSpPr>
          <p:cNvPr id="5" name="Footer Placeholder 4">
            <a:extLst>
              <a:ext uri="{FF2B5EF4-FFF2-40B4-BE49-F238E27FC236}">
                <a16:creationId xmlns:a16="http://schemas.microsoft.com/office/drawing/2014/main" id="{68EAA099-FAAE-40FC-B17D-6D350664871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a:extLst>
              <a:ext uri="{FF2B5EF4-FFF2-40B4-BE49-F238E27FC236}">
                <a16:creationId xmlns:a16="http://schemas.microsoft.com/office/drawing/2014/main" id="{BB123E7F-BA06-4A91-B1B1-10CC0E39931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EFFD33D-F51B-47D3-8BF1-E3EB016953FF}" type="slidenum">
              <a:rPr lang="en-CA" smtClean="0"/>
              <a:t>‹#›</a:t>
            </a:fld>
            <a:endParaRPr lang="en-CA"/>
          </a:p>
        </p:txBody>
      </p:sp>
    </p:spTree>
    <p:extLst>
      <p:ext uri="{BB962C8B-B14F-4D97-AF65-F5344CB8AC3E}">
        <p14:creationId xmlns:p14="http://schemas.microsoft.com/office/powerpoint/2010/main" val="491064776"/>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61" r:id="rId3"/>
    <p:sldLayoutId id="2147483650" r:id="rId4"/>
    <p:sldLayoutId id="2147483651" r:id="rId5"/>
    <p:sldLayoutId id="2147483662" r:id="rId6"/>
    <p:sldLayoutId id="2147483663"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hyperlink" Target="http://onceuponateacher.blogspot.com/2014/01/kindergarteners-use-their-magic-pencil.html" TargetMode="External"/><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hyperlink" Target="http://onceuponateacher.blogspot.com/2014/01/kindergarteners-use-their-magic-pencil.html" TargetMode="External"/><Relationship Id="rId4" Type="http://schemas.openxmlformats.org/officeDocument/2006/relationships/image" Target="../media/image8.png"/></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hyperlink" Target="http://onceuponateacher.blogspot.com/2014/01/kindergarteners-use-their-magic-pencil.html" TargetMode="External"/><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hyperlink" Target="http://onceuponateacher.blogspot.com/2014/01/kindergarteners-use-their-magic-pencil.html" TargetMode="External"/><Relationship Id="rId4" Type="http://schemas.openxmlformats.org/officeDocument/2006/relationships/image" Target="../media/image8.png"/></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hyperlink" Target="http://www.publicdomainpictures.net/view-image.php?image=38477&amp;picture=puppy-dog-cartoon-clipart" TargetMode="External"/><Relationship Id="rId4" Type="http://schemas.openxmlformats.org/officeDocument/2006/relationships/image" Target="../media/image21.jpg"/></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27.png"/></Relationships>
</file>

<file path=ppt/slides/_rels/slide2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0.xml"/><Relationship Id="rId1" Type="http://schemas.openxmlformats.org/officeDocument/2006/relationships/slideLayout" Target="../slideLayouts/slideLayout7.xml"/><Relationship Id="rId5" Type="http://schemas.openxmlformats.org/officeDocument/2006/relationships/hyperlink" Target="http://onceuponateacher.blogspot.com/2014/01/kindergarteners-use-their-magic-pencil.html" TargetMode="External"/><Relationship Id="rId4" Type="http://schemas.openxmlformats.org/officeDocument/2006/relationships/image" Target="../media/image8.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hyperlink" Target="https://create.kahoot.it/share/level-basic-treble-and-bass-clef-notes/85198315-69ac-410c-b203-8d7374cc113c" TargetMode="External"/><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hyperlink" Target="https://youtu.be/M3MzZ4xZjJw" TargetMode="External"/><Relationship Id="rId5" Type="http://schemas.openxmlformats.org/officeDocument/2006/relationships/hyperlink" Target="https://youtu.be/Iaj5iiZTKeE" TargetMode="External"/><Relationship Id="rId4" Type="http://schemas.openxmlformats.org/officeDocument/2006/relationships/hyperlink" Target="https://www.liveworksheets.com/rv2417651la"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8" Type="http://schemas.openxmlformats.org/officeDocument/2006/relationships/image" Target="../media/image36.png"/><Relationship Id="rId13" Type="http://schemas.openxmlformats.org/officeDocument/2006/relationships/image" Target="../media/image39.png"/><Relationship Id="rId3" Type="http://schemas.openxmlformats.org/officeDocument/2006/relationships/hyperlink" Target="https://pixabay.com/en/justice-law-measurement-scales-148252/" TargetMode="External"/><Relationship Id="rId7" Type="http://schemas.openxmlformats.org/officeDocument/2006/relationships/hyperlink" Target="https://www.bethsnotesplus.com/2016/09/sixteenth-note-resources.html" TargetMode="External"/><Relationship Id="rId12" Type="http://schemas.openxmlformats.org/officeDocument/2006/relationships/image" Target="../media/image38.png"/><Relationship Id="rId2" Type="http://schemas.openxmlformats.org/officeDocument/2006/relationships/image" Target="../media/image33.png"/><Relationship Id="rId1" Type="http://schemas.openxmlformats.org/officeDocument/2006/relationships/slideLayout" Target="../slideLayouts/slideLayout7.xml"/><Relationship Id="rId6" Type="http://schemas.openxmlformats.org/officeDocument/2006/relationships/image" Target="../media/image35.png"/><Relationship Id="rId11" Type="http://schemas.openxmlformats.org/officeDocument/2006/relationships/hyperlink" Target="https://www.bethsnotesplus.com/2012/10/songs-with-whole-notes.html" TargetMode="External"/><Relationship Id="rId5" Type="http://schemas.openxmlformats.org/officeDocument/2006/relationships/hyperlink" Target="https://supermaren.com/2013/02/21/whats-my-line-10-steps-to-memorizing-your-music/" TargetMode="External"/><Relationship Id="rId10" Type="http://schemas.openxmlformats.org/officeDocument/2006/relationships/image" Target="../media/image37.png"/><Relationship Id="rId4" Type="http://schemas.openxmlformats.org/officeDocument/2006/relationships/image" Target="../media/image34.jpg"/><Relationship Id="rId9" Type="http://schemas.openxmlformats.org/officeDocument/2006/relationships/hyperlink" Target="https://openclipart.org/detail/108493/" TargetMode="External"/></Relationships>
</file>

<file path=ppt/slides/_rels/slide3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hyperlink" Target="https://pixabay.com/en/button-yes-no-red-green-icon-32259/" TargetMode="External"/></Relationships>
</file>

<file path=ppt/slides/_rels/slide36.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7.xml"/><Relationship Id="rId6" Type="http://schemas.openxmlformats.org/officeDocument/2006/relationships/hyperlink" Target="http://onceuponateacher.blogspot.com/2014/01/kindergarteners-use-their-magic-pencil.html" TargetMode="External"/><Relationship Id="rId5" Type="http://schemas.openxmlformats.org/officeDocument/2006/relationships/image" Target="../media/image8.png"/><Relationship Id="rId4" Type="http://schemas.openxmlformats.org/officeDocument/2006/relationships/image" Target="../media/image51.png"/></Relationships>
</file>

<file path=ppt/slides/_rels/slide46.xml.rels><?xml version="1.0" encoding="UTF-8" standalone="yes"?>
<Relationships xmlns="http://schemas.openxmlformats.org/package/2006/relationships"><Relationship Id="rId3" Type="http://schemas.openxmlformats.org/officeDocument/2006/relationships/hyperlink" Target="https://www.blooket.com/set/6144f9338c56f4002c6e2836" TargetMode="External"/><Relationship Id="rId2" Type="http://schemas.openxmlformats.org/officeDocument/2006/relationships/notesSlide" Target="../notesSlides/notesSlide26.xml"/><Relationship Id="rId1" Type="http://schemas.openxmlformats.org/officeDocument/2006/relationships/slideLayout" Target="../slideLayouts/slideLayout7.xml"/><Relationship Id="rId6" Type="http://schemas.openxmlformats.org/officeDocument/2006/relationships/hyperlink" Target="https://youtu.be/ZByqj0SFI1c" TargetMode="External"/><Relationship Id="rId5" Type="http://schemas.openxmlformats.org/officeDocument/2006/relationships/hyperlink" Target="https://youtu.be/ND5sYf9W3h8" TargetMode="External"/><Relationship Id="rId4" Type="http://schemas.openxmlformats.org/officeDocument/2006/relationships/hyperlink" Target="https://www.liveworksheets.com/nc1377533yf" TargetMode="Externa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57.emf"/><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6.xml.rels><?xml version="1.0" encoding="UTF-8" standalone="yes"?>
<Relationships xmlns="http://schemas.openxmlformats.org/package/2006/relationships"><Relationship Id="rId8" Type="http://schemas.openxmlformats.org/officeDocument/2006/relationships/hyperlink" Target="https://youtu.be/aVpb5Ac191c" TargetMode="External"/><Relationship Id="rId3" Type="http://schemas.openxmlformats.org/officeDocument/2006/relationships/hyperlink" Target="https://www.blooket.com/set/61583588a8372e00361c98f5" TargetMode="External"/><Relationship Id="rId7" Type="http://schemas.openxmlformats.org/officeDocument/2006/relationships/hyperlink" Target="https://youtu.be/9p3KcN0JCRA" TargetMode="External"/><Relationship Id="rId2" Type="http://schemas.openxmlformats.org/officeDocument/2006/relationships/notesSlide" Target="../notesSlides/notesSlide27.xml"/><Relationship Id="rId1" Type="http://schemas.openxmlformats.org/officeDocument/2006/relationships/slideLayout" Target="../slideLayouts/slideLayout7.xml"/><Relationship Id="rId6" Type="http://schemas.openxmlformats.org/officeDocument/2006/relationships/hyperlink" Target="http://learnmusictheory.net/PDFs/pdffiles/01-01-08-RepeatSigns.pdf" TargetMode="External"/><Relationship Id="rId5" Type="http://schemas.openxmlformats.org/officeDocument/2006/relationships/hyperlink" Target="https://quizlet.com/_8hlpel?x=1jqt&amp;i=1eptkq" TargetMode="External"/><Relationship Id="rId4" Type="http://schemas.openxmlformats.org/officeDocument/2006/relationships/hyperlink" Target="https://www.liveworksheets.com/bj1779451hh" TargetMode="External"/><Relationship Id="rId9" Type="http://schemas.openxmlformats.org/officeDocument/2006/relationships/hyperlink" Target="https://youtu.be/q_77gCumkW0"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hyperlink" Target="https://pixabay.com/en/note-paper-sheet-lines-write-147903/" TargetMode="External"/><Relationship Id="rId5" Type="http://schemas.openxmlformats.org/officeDocument/2006/relationships/image" Target="../media/image9.png"/><Relationship Id="rId4" Type="http://schemas.openxmlformats.org/officeDocument/2006/relationships/hyperlink" Target="http://onceuponateacher.blogspot.com/2014/01/kindergarteners-use-their-magic-pencil.html"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9EFF9BEA-D041-4697-A1F9-C1A110DC2C30}"/>
              </a:ext>
            </a:extLst>
          </p:cNvPr>
          <p:cNvSpPr>
            <a:spLocks noGrp="1"/>
          </p:cNvSpPr>
          <p:nvPr>
            <p:ph type="body" sz="quarter" idx="13"/>
          </p:nvPr>
        </p:nvSpPr>
        <p:spPr/>
        <p:txBody>
          <a:bodyPr/>
          <a:lstStyle/>
          <a:p>
            <a:r>
              <a:rPr lang="en-CA" dirty="0"/>
              <a:t>PO 015</a:t>
            </a:r>
          </a:p>
        </p:txBody>
      </p:sp>
      <p:sp>
        <p:nvSpPr>
          <p:cNvPr id="13" name="Text Placeholder 12">
            <a:extLst>
              <a:ext uri="{FF2B5EF4-FFF2-40B4-BE49-F238E27FC236}">
                <a16:creationId xmlns:a16="http://schemas.microsoft.com/office/drawing/2014/main" id="{8CF68186-7FE2-44A5-8233-D716E7B11AE9}"/>
              </a:ext>
            </a:extLst>
          </p:cNvPr>
          <p:cNvSpPr>
            <a:spLocks noGrp="1"/>
          </p:cNvSpPr>
          <p:nvPr>
            <p:ph type="body" sz="quarter" idx="14"/>
          </p:nvPr>
        </p:nvSpPr>
        <p:spPr/>
        <p:txBody>
          <a:bodyPr>
            <a:normAutofit lnSpcReduction="10000"/>
          </a:bodyPr>
          <a:lstStyle/>
          <a:p>
            <a:r>
              <a:rPr lang="en-CA" sz="6000" dirty="0"/>
              <a:t>Level Basic Theory</a:t>
            </a:r>
          </a:p>
        </p:txBody>
      </p:sp>
      <p:sp>
        <p:nvSpPr>
          <p:cNvPr id="14" name="Text Placeholder 13">
            <a:extLst>
              <a:ext uri="{FF2B5EF4-FFF2-40B4-BE49-F238E27FC236}">
                <a16:creationId xmlns:a16="http://schemas.microsoft.com/office/drawing/2014/main" id="{1F543267-4156-4983-82C6-9255AE7FC45E}"/>
              </a:ext>
            </a:extLst>
          </p:cNvPr>
          <p:cNvSpPr>
            <a:spLocks noGrp="1"/>
          </p:cNvSpPr>
          <p:nvPr>
            <p:ph type="body" sz="quarter" idx="15"/>
          </p:nvPr>
        </p:nvSpPr>
        <p:spPr>
          <a:xfrm>
            <a:off x="1035146" y="1000526"/>
            <a:ext cx="4114800" cy="1241108"/>
          </a:xfrm>
        </p:spPr>
        <p:txBody>
          <a:bodyPr>
            <a:noAutofit/>
          </a:bodyPr>
          <a:lstStyle/>
          <a:p>
            <a:r>
              <a:rPr lang="en-US" sz="1800" i="0" dirty="0">
                <a:effectLst/>
              </a:rPr>
              <a:t>AW A-CR-CCP-910/PG-001 </a:t>
            </a:r>
          </a:p>
          <a:p>
            <a:r>
              <a:rPr lang="en-US" sz="1800" b="0" i="1" dirty="0">
                <a:effectLst/>
              </a:rPr>
              <a:t>Canadian Cadet Organizations Military Band–Music Proficiency Levels Qualification Standard</a:t>
            </a:r>
            <a:endParaRPr lang="en-CA" sz="1800" i="1" dirty="0"/>
          </a:p>
        </p:txBody>
      </p:sp>
      <p:sp>
        <p:nvSpPr>
          <p:cNvPr id="15" name="Text Placeholder 14">
            <a:extLst>
              <a:ext uri="{FF2B5EF4-FFF2-40B4-BE49-F238E27FC236}">
                <a16:creationId xmlns:a16="http://schemas.microsoft.com/office/drawing/2014/main" id="{794E2291-986A-47CE-A4A4-093A2485DB56}"/>
              </a:ext>
            </a:extLst>
          </p:cNvPr>
          <p:cNvSpPr>
            <a:spLocks noGrp="1"/>
          </p:cNvSpPr>
          <p:nvPr>
            <p:ph type="body" sz="quarter" idx="16"/>
          </p:nvPr>
        </p:nvSpPr>
        <p:spPr/>
        <p:txBody>
          <a:bodyPr/>
          <a:lstStyle/>
          <a:p>
            <a:endParaRPr lang="en-CA" dirty="0"/>
          </a:p>
        </p:txBody>
      </p:sp>
      <p:sp>
        <p:nvSpPr>
          <p:cNvPr id="16" name="Text Placeholder 15">
            <a:extLst>
              <a:ext uri="{FF2B5EF4-FFF2-40B4-BE49-F238E27FC236}">
                <a16:creationId xmlns:a16="http://schemas.microsoft.com/office/drawing/2014/main" id="{63F63A14-4546-4670-A9DE-C4D0D6F80953}"/>
              </a:ext>
            </a:extLst>
          </p:cNvPr>
          <p:cNvSpPr>
            <a:spLocks noGrp="1"/>
          </p:cNvSpPr>
          <p:nvPr>
            <p:ph type="body" sz="quarter" idx="17"/>
          </p:nvPr>
        </p:nvSpPr>
        <p:spPr/>
        <p:txBody>
          <a:bodyPr/>
          <a:lstStyle/>
          <a:p>
            <a:r>
              <a:rPr lang="en-CA" dirty="0"/>
              <a:t>150 minutes</a:t>
            </a:r>
          </a:p>
        </p:txBody>
      </p:sp>
    </p:spTree>
    <p:extLst>
      <p:ext uri="{BB962C8B-B14F-4D97-AF65-F5344CB8AC3E}">
        <p14:creationId xmlns:p14="http://schemas.microsoft.com/office/powerpoint/2010/main" val="15372627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88"/>
        <p:cNvGrpSpPr/>
        <p:nvPr/>
      </p:nvGrpSpPr>
      <p:grpSpPr>
        <a:xfrm>
          <a:off x="0" y="0"/>
          <a:ext cx="0" cy="0"/>
          <a:chOff x="0" y="0"/>
          <a:chExt cx="0" cy="0"/>
        </a:xfrm>
      </p:grpSpPr>
      <p:sp>
        <p:nvSpPr>
          <p:cNvPr id="95" name="Down Arrow 7">
            <a:extLst>
              <a:ext uri="{FF2B5EF4-FFF2-40B4-BE49-F238E27FC236}">
                <a16:creationId xmlns:a16="http://schemas.microsoft.com/office/drawing/2014/main" id="{73DE2CFE-42F2-48F0-8706-5264E012B1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288521" y="381403"/>
            <a:ext cx="2200313" cy="3342508"/>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9" name="Google Shape;89;p18"/>
          <p:cNvSpPr txBox="1">
            <a:spLocks noGrp="1"/>
          </p:cNvSpPr>
          <p:nvPr>
            <p:ph type="title"/>
          </p:nvPr>
        </p:nvSpPr>
        <p:spPr>
          <a:xfrm>
            <a:off x="966952" y="1204108"/>
            <a:ext cx="2669406" cy="1781175"/>
          </a:xfrm>
          <a:prstGeom prst="rect">
            <a:avLst/>
          </a:prstGeom>
        </p:spPr>
        <p:txBody>
          <a:bodyPr spcFirstLastPara="1" vert="horz" lIns="91440" tIns="45720" rIns="91440" bIns="45720" rtlCol="0" anchor="ctr" anchorCtr="0">
            <a:normAutofit/>
          </a:bodyPr>
          <a:lstStyle/>
          <a:p>
            <a:pPr>
              <a:spcBef>
                <a:spcPct val="0"/>
              </a:spcBef>
            </a:pPr>
            <a:r>
              <a:rPr lang="en-US" kern="1200" dirty="0">
                <a:solidFill>
                  <a:srgbClr val="FFFFFF"/>
                </a:solidFill>
                <a:latin typeface="+mj-lt"/>
                <a:ea typeface="+mj-ea"/>
                <a:cs typeface="+mj-cs"/>
                <a:sym typeface="Luckiest Guy"/>
              </a:rPr>
              <a:t>Basic staff </a:t>
            </a:r>
          </a:p>
        </p:txBody>
      </p:sp>
      <p:sp>
        <p:nvSpPr>
          <p:cNvPr id="90" name="Google Shape;90;p18"/>
          <p:cNvSpPr txBox="1">
            <a:spLocks noGrp="1"/>
          </p:cNvSpPr>
          <p:nvPr>
            <p:ph type="body" idx="1"/>
          </p:nvPr>
        </p:nvSpPr>
        <p:spPr>
          <a:xfrm>
            <a:off x="717423" y="3892158"/>
            <a:ext cx="8554420" cy="1652299"/>
          </a:xfrm>
          <a:prstGeom prst="rect">
            <a:avLst/>
          </a:prstGeom>
        </p:spPr>
        <p:txBody>
          <a:bodyPr spcFirstLastPara="1" vert="horz" lIns="91440" tIns="45720" rIns="91440" bIns="45720" rtlCol="0" anchorCtr="0">
            <a:noAutofit/>
          </a:bodyPr>
          <a:lstStyle/>
          <a:p>
            <a:pPr marL="0" indent="0">
              <a:buNone/>
            </a:pPr>
            <a:r>
              <a:rPr lang="en-US" sz="3600" dirty="0"/>
              <a:t>All Staves are the same… </a:t>
            </a:r>
          </a:p>
          <a:p>
            <a:pPr marL="0" indent="0">
              <a:spcBef>
                <a:spcPts val="2133"/>
              </a:spcBef>
              <a:buNone/>
            </a:pPr>
            <a:r>
              <a:rPr lang="en-US" sz="3600" dirty="0"/>
              <a:t>	</a:t>
            </a:r>
          </a:p>
          <a:p>
            <a:pPr marL="0" indent="0">
              <a:spcBef>
                <a:spcPts val="2133"/>
              </a:spcBef>
              <a:buNone/>
            </a:pPr>
            <a:r>
              <a:rPr lang="en-US" sz="3600" dirty="0">
                <a:sym typeface="Chewy"/>
              </a:rPr>
              <a:t>We always count from the bottom up!</a:t>
            </a:r>
            <a:r>
              <a:rPr lang="en-US" sz="3600" dirty="0"/>
              <a:t>            </a:t>
            </a:r>
          </a:p>
          <a:p>
            <a:pPr marL="0" indent="-228600">
              <a:spcBef>
                <a:spcPts val="2133"/>
              </a:spcBef>
              <a:buFont typeface="Arial" panose="020B0604020202020204" pitchFamily="34" charset="0"/>
              <a:buChar char="•"/>
            </a:pPr>
            <a:endParaRPr lang="en-US" sz="3600" dirty="0"/>
          </a:p>
          <a:p>
            <a:pPr marL="0" indent="-228600">
              <a:spcBef>
                <a:spcPts val="2133"/>
              </a:spcBef>
              <a:buFont typeface="Arial" panose="020B0604020202020204" pitchFamily="34" charset="0"/>
              <a:buChar char="•"/>
            </a:pPr>
            <a:endParaRPr lang="en-US" sz="3600" dirty="0"/>
          </a:p>
          <a:p>
            <a:pPr marL="0" indent="-228600">
              <a:spcBef>
                <a:spcPts val="2133"/>
              </a:spcBef>
              <a:spcAft>
                <a:spcPts val="2133"/>
              </a:spcAft>
              <a:buFont typeface="Arial" panose="020B0604020202020204" pitchFamily="34" charset="0"/>
              <a:buChar char="•"/>
            </a:pPr>
            <a:endParaRPr lang="en-US" sz="3600" dirty="0"/>
          </a:p>
        </p:txBody>
      </p:sp>
      <p:pic>
        <p:nvPicPr>
          <p:cNvPr id="6" name="Picture 5">
            <a:extLst>
              <a:ext uri="{FF2B5EF4-FFF2-40B4-BE49-F238E27FC236}">
                <a16:creationId xmlns:a16="http://schemas.microsoft.com/office/drawing/2014/main" id="{13564DC3-B04E-4CB9-B90D-06483663BAD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66678" y="795130"/>
            <a:ext cx="7330783" cy="2928847"/>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321732"/>
            <a:ext cx="7058307" cy="1964266"/>
          </a:xfrm>
          <a:prstGeom prst="rect">
            <a:avLst/>
          </a:prstGeom>
          <a:solidFill>
            <a:srgbClr val="7569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7E4C026-F546-4176-8203-4480C10A349A}"/>
              </a:ext>
            </a:extLst>
          </p:cNvPr>
          <p:cNvSpPr>
            <a:spLocks noGrp="1"/>
          </p:cNvSpPr>
          <p:nvPr>
            <p:ph type="title"/>
          </p:nvPr>
        </p:nvSpPr>
        <p:spPr>
          <a:xfrm>
            <a:off x="524256" y="516804"/>
            <a:ext cx="6594189" cy="1625210"/>
          </a:xfrm>
        </p:spPr>
        <p:txBody>
          <a:bodyPr vert="horz" lIns="91440" tIns="45720" rIns="91440" bIns="45720" rtlCol="0" anchor="ctr">
            <a:normAutofit/>
          </a:bodyPr>
          <a:lstStyle/>
          <a:p>
            <a:pPr>
              <a:spcBef>
                <a:spcPct val="0"/>
              </a:spcBef>
            </a:pPr>
            <a:r>
              <a:rPr lang="en-US" b="1" kern="1200">
                <a:solidFill>
                  <a:srgbClr val="FFFFFF"/>
                </a:solidFill>
                <a:effectLst/>
                <a:latin typeface="+mj-lt"/>
                <a:ea typeface="+mj-ea"/>
                <a:cs typeface="+mj-cs"/>
              </a:rPr>
              <a:t>The Musical Alphabet</a:t>
            </a:r>
            <a:endParaRPr lang="en-US" kern="1200">
              <a:solidFill>
                <a:srgbClr val="FFFFFF"/>
              </a:solidFill>
              <a:latin typeface="+mj-lt"/>
              <a:ea typeface="+mj-ea"/>
              <a:cs typeface="+mj-cs"/>
            </a:endParaRPr>
          </a:p>
        </p:txBody>
      </p:sp>
      <p:sp>
        <p:nvSpPr>
          <p:cNvPr id="11" name="Rectangle 10">
            <a:extLst>
              <a:ext uri="{FF2B5EF4-FFF2-40B4-BE49-F238E27FC236}">
                <a16:creationId xmlns:a16="http://schemas.microsoft.com/office/drawing/2014/main" id="{36D30126-6314-4A93-B27E-5C66CF7819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9184" y="2432305"/>
            <a:ext cx="7056669" cy="4102852"/>
          </a:xfrm>
          <a:prstGeom prst="rect">
            <a:avLst/>
          </a:prstGeom>
          <a:solidFill>
            <a:srgbClr val="7F7F7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73D2DF75-39C4-40C6-976B-9BF74EAF2A0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6744" y="3025769"/>
            <a:ext cx="6579910" cy="2915923"/>
          </a:xfrm>
          <a:prstGeom prst="rect">
            <a:avLst/>
          </a:prstGeom>
        </p:spPr>
      </p:pic>
      <p:sp>
        <p:nvSpPr>
          <p:cNvPr id="13" name="Rectangle 12">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ext Placeholder 2">
            <a:extLst>
              <a:ext uri="{FF2B5EF4-FFF2-40B4-BE49-F238E27FC236}">
                <a16:creationId xmlns:a16="http://schemas.microsoft.com/office/drawing/2014/main" id="{F669343F-B96B-4848-9FD4-5944DEB0F3CA}"/>
              </a:ext>
            </a:extLst>
          </p:cNvPr>
          <p:cNvSpPr>
            <a:spLocks noGrp="1"/>
          </p:cNvSpPr>
          <p:nvPr>
            <p:ph type="body" idx="1"/>
          </p:nvPr>
        </p:nvSpPr>
        <p:spPr>
          <a:xfrm>
            <a:off x="7680295" y="680204"/>
            <a:ext cx="4044331" cy="5497589"/>
          </a:xfrm>
        </p:spPr>
        <p:txBody>
          <a:bodyPr vert="horz" lIns="91440" tIns="45720" rIns="91440" bIns="45720" rtlCol="0" anchor="ctr">
            <a:noAutofit/>
          </a:bodyPr>
          <a:lstStyle/>
          <a:p>
            <a:pPr marL="342900" indent="-342900">
              <a:spcAft>
                <a:spcPts val="600"/>
              </a:spcAft>
            </a:pPr>
            <a:r>
              <a:rPr lang="en-US" sz="2400" dirty="0">
                <a:solidFill>
                  <a:srgbClr val="FFFFFF"/>
                </a:solidFill>
              </a:rPr>
              <a:t>M</a:t>
            </a:r>
            <a:r>
              <a:rPr lang="en-US" sz="2400" dirty="0">
                <a:solidFill>
                  <a:srgbClr val="FFFFFF"/>
                </a:solidFill>
                <a:effectLst/>
              </a:rPr>
              <a:t>usic is a language and has an alphabet; the language you speak will determine your musical alphabet. </a:t>
            </a:r>
            <a:br>
              <a:rPr lang="en-US" sz="2400" dirty="0">
                <a:solidFill>
                  <a:srgbClr val="FFFFFF"/>
                </a:solidFill>
                <a:effectLst/>
              </a:rPr>
            </a:br>
            <a:endParaRPr lang="en-US" sz="2400" dirty="0">
              <a:solidFill>
                <a:srgbClr val="FFFFFF"/>
              </a:solidFill>
              <a:effectLst/>
            </a:endParaRPr>
          </a:p>
          <a:p>
            <a:pPr marL="342900" indent="-342900">
              <a:spcAft>
                <a:spcPts val="600"/>
              </a:spcAft>
            </a:pPr>
            <a:r>
              <a:rPr lang="en-US" sz="2400" dirty="0">
                <a:solidFill>
                  <a:srgbClr val="FFFFFF"/>
                </a:solidFill>
                <a:effectLst/>
              </a:rPr>
              <a:t>English speaking Canadians use the first 7 letters of the modern English Alphabet: A, B, C, D, E, F, G. </a:t>
            </a:r>
            <a:br>
              <a:rPr lang="en-US" sz="2400" dirty="0">
                <a:solidFill>
                  <a:srgbClr val="FFFFFF"/>
                </a:solidFill>
                <a:effectLst/>
              </a:rPr>
            </a:br>
            <a:endParaRPr lang="en-US" sz="2400" dirty="0">
              <a:solidFill>
                <a:srgbClr val="FFFFFF"/>
              </a:solidFill>
              <a:effectLst/>
            </a:endParaRPr>
          </a:p>
          <a:p>
            <a:pPr marL="342900" indent="-342900">
              <a:spcAft>
                <a:spcPts val="600"/>
              </a:spcAft>
            </a:pPr>
            <a:r>
              <a:rPr lang="en-US" sz="2400" dirty="0">
                <a:solidFill>
                  <a:srgbClr val="FFFFFF"/>
                </a:solidFill>
                <a:effectLst/>
              </a:rPr>
              <a:t>The musical alphabet is arranged on a staff alternating between lines and spaces. </a:t>
            </a:r>
          </a:p>
          <a:p>
            <a:pPr indent="-228600">
              <a:spcAft>
                <a:spcPts val="600"/>
              </a:spcAft>
              <a:buFont typeface="Arial" panose="020B0604020202020204" pitchFamily="34" charset="0"/>
              <a:buChar char="•"/>
            </a:pPr>
            <a:endParaRPr lang="en-US" sz="2400" dirty="0">
              <a:solidFill>
                <a:srgbClr val="FFFFFF"/>
              </a:solidFill>
            </a:endParaRPr>
          </a:p>
        </p:txBody>
      </p:sp>
    </p:spTree>
    <p:extLst>
      <p:ext uri="{BB962C8B-B14F-4D97-AF65-F5344CB8AC3E}">
        <p14:creationId xmlns:p14="http://schemas.microsoft.com/office/powerpoint/2010/main" val="32699427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Shape 106"/>
        <p:cNvGrpSpPr/>
        <p:nvPr/>
      </p:nvGrpSpPr>
      <p:grpSpPr>
        <a:xfrm>
          <a:off x="0" y="0"/>
          <a:ext cx="0" cy="0"/>
          <a:chOff x="0" y="0"/>
          <a:chExt cx="0" cy="0"/>
        </a:xfrm>
      </p:grpSpPr>
      <p:sp>
        <p:nvSpPr>
          <p:cNvPr id="107" name="Google Shape;107;p20"/>
          <p:cNvSpPr txBox="1">
            <a:spLocks noGrp="1"/>
          </p:cNvSpPr>
          <p:nvPr>
            <p:ph type="title"/>
          </p:nvPr>
        </p:nvSpPr>
        <p:spPr>
          <a:xfrm>
            <a:off x="762001" y="803325"/>
            <a:ext cx="5314536" cy="1325563"/>
          </a:xfrm>
          <a:prstGeom prst="rect">
            <a:avLst/>
          </a:prstGeom>
        </p:spPr>
        <p:txBody>
          <a:bodyPr spcFirstLastPara="1" vert="horz" lIns="91440" tIns="45720" rIns="91440" bIns="45720" rtlCol="0" anchor="ctr" anchorCtr="0">
            <a:normAutofit/>
          </a:bodyPr>
          <a:lstStyle/>
          <a:p>
            <a:pPr>
              <a:spcBef>
                <a:spcPct val="0"/>
              </a:spcBef>
            </a:pPr>
            <a:r>
              <a:rPr lang="en-US" sz="6600" dirty="0">
                <a:sym typeface="Luckiest Guy"/>
              </a:rPr>
              <a:t>Clefs</a:t>
            </a:r>
            <a:r>
              <a:rPr lang="en-US" sz="6600" dirty="0"/>
              <a:t> </a:t>
            </a:r>
          </a:p>
        </p:txBody>
      </p:sp>
      <p:sp>
        <p:nvSpPr>
          <p:cNvPr id="108" name="Google Shape;108;p20"/>
          <p:cNvSpPr txBox="1">
            <a:spLocks noGrp="1"/>
          </p:cNvSpPr>
          <p:nvPr>
            <p:ph type="body" idx="1"/>
          </p:nvPr>
        </p:nvSpPr>
        <p:spPr>
          <a:xfrm>
            <a:off x="762000" y="2279018"/>
            <a:ext cx="5609220" cy="3375920"/>
          </a:xfrm>
          <a:prstGeom prst="rect">
            <a:avLst/>
          </a:prstGeom>
        </p:spPr>
        <p:txBody>
          <a:bodyPr spcFirstLastPara="1" vert="horz" lIns="91440" tIns="45720" rIns="91440" bIns="45720" rtlCol="0" anchor="t" anchorCtr="0">
            <a:noAutofit/>
          </a:bodyPr>
          <a:lstStyle/>
          <a:p>
            <a:pPr marL="0" indent="0">
              <a:spcAft>
                <a:spcPts val="600"/>
              </a:spcAft>
              <a:buNone/>
            </a:pPr>
            <a:r>
              <a:rPr lang="en-US" sz="3200" dirty="0"/>
              <a:t>In order to know the difference with the different staves, a clef is placed at the beginning. </a:t>
            </a:r>
          </a:p>
          <a:p>
            <a:pPr marL="0" indent="0">
              <a:spcAft>
                <a:spcPts val="600"/>
              </a:spcAft>
              <a:buNone/>
            </a:pPr>
            <a:endParaRPr lang="en-US" sz="3200" dirty="0"/>
          </a:p>
          <a:p>
            <a:pPr marL="0" indent="0">
              <a:spcAft>
                <a:spcPts val="600"/>
              </a:spcAft>
              <a:buNone/>
            </a:pPr>
            <a:r>
              <a:rPr lang="en-US" sz="3200" dirty="0"/>
              <a:t>We are going to learn notes of the </a:t>
            </a:r>
            <a:r>
              <a:rPr lang="en-US" sz="3200" b="1" dirty="0">
                <a:highlight>
                  <a:srgbClr val="000080"/>
                </a:highlight>
                <a:sym typeface="Chewy"/>
              </a:rPr>
              <a:t>Treble Clef </a:t>
            </a:r>
            <a:r>
              <a:rPr lang="en-US" sz="3200" dirty="0"/>
              <a:t>and the </a:t>
            </a:r>
            <a:r>
              <a:rPr lang="en-US" sz="3200" b="1" dirty="0">
                <a:highlight>
                  <a:srgbClr val="000080"/>
                </a:highlight>
                <a:sym typeface="Chewy"/>
              </a:rPr>
              <a:t>Bass Clef</a:t>
            </a:r>
          </a:p>
        </p:txBody>
      </p:sp>
      <p:sp>
        <p:nvSpPr>
          <p:cNvPr id="114" name="Freeform: Shape 113">
            <a:extLst>
              <a:ext uri="{FF2B5EF4-FFF2-40B4-BE49-F238E27FC236}">
                <a16:creationId xmlns:a16="http://schemas.microsoft.com/office/drawing/2014/main" id="{CF62D2A7-8207-488C-9F46-316BA81A16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58278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9" name="Google Shape;109;p20"/>
          <p:cNvPicPr preferRelativeResize="0"/>
          <p:nvPr/>
        </p:nvPicPr>
        <p:blipFill rotWithShape="1">
          <a:blip r:embed="rId3"/>
          <a:srcRect t="10860" r="1" b="9175"/>
          <a:stretch/>
        </p:blipFill>
        <p:spPr>
          <a:xfrm>
            <a:off x="6750141" y="-2"/>
            <a:ext cx="5441859" cy="5654940"/>
          </a:xfrm>
          <a:custGeom>
            <a:avLst/>
            <a:gdLst/>
            <a:ahLst/>
            <a:cxnLst/>
            <a:rect l="l" t="t" r="r" b="b"/>
            <a:pathLst>
              <a:path w="5441859" h="5654940">
                <a:moveTo>
                  <a:pt x="1041368" y="0"/>
                </a:moveTo>
                <a:lnTo>
                  <a:pt x="5441859" y="0"/>
                </a:lnTo>
                <a:lnTo>
                  <a:pt x="5441859" y="4820612"/>
                </a:lnTo>
                <a:lnTo>
                  <a:pt x="5285166" y="4957981"/>
                </a:lnTo>
                <a:cubicBezTo>
                  <a:pt x="4729628" y="5394557"/>
                  <a:pt x="4029081" y="5654940"/>
                  <a:pt x="3267719" y="5654940"/>
                </a:cubicBezTo>
                <a:cubicBezTo>
                  <a:pt x="1463008" y="5654940"/>
                  <a:pt x="0" y="4191932"/>
                  <a:pt x="0" y="2387221"/>
                </a:cubicBezTo>
                <a:cubicBezTo>
                  <a:pt x="0" y="1484866"/>
                  <a:pt x="365752" y="667936"/>
                  <a:pt x="957093" y="76595"/>
                </a:cubicBezTo>
                <a:close/>
              </a:path>
            </a:pathLst>
          </a:custGeom>
          <a:noFill/>
        </p:spPr>
      </p:pic>
    </p:spTree>
  </p:cSld>
  <p:clrMapOvr>
    <a:overrideClrMapping bg1="dk1" tx1="lt1" bg2="dk2" tx2="lt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321732"/>
            <a:ext cx="7058307" cy="196426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3327FB22-EE82-45EA-9B91-16C9597D7836}"/>
              </a:ext>
            </a:extLst>
          </p:cNvPr>
          <p:cNvSpPr>
            <a:spLocks noGrp="1"/>
          </p:cNvSpPr>
          <p:nvPr>
            <p:ph type="title"/>
          </p:nvPr>
        </p:nvSpPr>
        <p:spPr>
          <a:xfrm>
            <a:off x="524256" y="516804"/>
            <a:ext cx="6594189" cy="1625210"/>
          </a:xfrm>
        </p:spPr>
        <p:txBody>
          <a:bodyPr vert="horz" lIns="91440" tIns="45720" rIns="91440" bIns="45720" rtlCol="0" anchor="ctr">
            <a:normAutofit/>
          </a:bodyPr>
          <a:lstStyle/>
          <a:p>
            <a:pPr>
              <a:spcBef>
                <a:spcPct val="0"/>
              </a:spcBef>
            </a:pPr>
            <a:r>
              <a:rPr lang="en-US" b="1" kern="1200" dirty="0">
                <a:solidFill>
                  <a:srgbClr val="FFFFFF"/>
                </a:solidFill>
                <a:effectLst/>
                <a:latin typeface="+mj-lt"/>
                <a:ea typeface="+mj-ea"/>
                <a:cs typeface="+mj-cs"/>
              </a:rPr>
              <a:t>Notes on the </a:t>
            </a:r>
            <a:br>
              <a:rPr lang="en-US" b="1" kern="1200" dirty="0">
                <a:solidFill>
                  <a:srgbClr val="FFFFFF"/>
                </a:solidFill>
                <a:effectLst/>
                <a:latin typeface="+mj-lt"/>
                <a:ea typeface="+mj-ea"/>
                <a:cs typeface="+mj-cs"/>
              </a:rPr>
            </a:br>
            <a:r>
              <a:rPr lang="en-US" b="1" kern="1200" dirty="0">
                <a:solidFill>
                  <a:srgbClr val="FFFFFF"/>
                </a:solidFill>
                <a:effectLst/>
                <a:latin typeface="+mj-lt"/>
                <a:ea typeface="+mj-ea"/>
                <a:cs typeface="+mj-cs"/>
              </a:rPr>
              <a:t>Treble Clef Staff</a:t>
            </a:r>
            <a:r>
              <a:rPr lang="en-US" kern="1200" dirty="0">
                <a:solidFill>
                  <a:srgbClr val="FFFFFF"/>
                </a:solidFill>
                <a:effectLst/>
                <a:latin typeface="+mj-lt"/>
                <a:ea typeface="+mj-ea"/>
                <a:cs typeface="+mj-cs"/>
              </a:rPr>
              <a:t> </a:t>
            </a:r>
            <a:endParaRPr lang="en-US" kern="1200" dirty="0">
              <a:solidFill>
                <a:srgbClr val="FFFFFF"/>
              </a:solidFill>
              <a:latin typeface="+mj-lt"/>
              <a:ea typeface="+mj-ea"/>
              <a:cs typeface="+mj-cs"/>
            </a:endParaRPr>
          </a:p>
        </p:txBody>
      </p:sp>
      <p:sp>
        <p:nvSpPr>
          <p:cNvPr id="11" name="Rectangle 10">
            <a:extLst>
              <a:ext uri="{FF2B5EF4-FFF2-40B4-BE49-F238E27FC236}">
                <a16:creationId xmlns:a16="http://schemas.microsoft.com/office/drawing/2014/main" id="{36D30126-6314-4A93-B27E-5C66CF7819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9184" y="2432305"/>
            <a:ext cx="7056669" cy="4102852"/>
          </a:xfrm>
          <a:prstGeom prst="rect">
            <a:avLst/>
          </a:prstGeom>
          <a:solidFill>
            <a:srgbClr val="7F7F7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A51DFEC1-9E05-4313-A5A9-0711623C295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6744" y="2805854"/>
            <a:ext cx="6579910" cy="3355753"/>
          </a:xfrm>
          <a:prstGeom prst="rect">
            <a:avLst/>
          </a:prstGeom>
        </p:spPr>
      </p:pic>
      <p:sp>
        <p:nvSpPr>
          <p:cNvPr id="13" name="Rectangle 12">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ext Placeholder 2">
            <a:extLst>
              <a:ext uri="{FF2B5EF4-FFF2-40B4-BE49-F238E27FC236}">
                <a16:creationId xmlns:a16="http://schemas.microsoft.com/office/drawing/2014/main" id="{231B946D-761C-4A27-A581-2FE4D58BCCEB}"/>
              </a:ext>
            </a:extLst>
          </p:cNvPr>
          <p:cNvSpPr>
            <a:spLocks noGrp="1"/>
          </p:cNvSpPr>
          <p:nvPr>
            <p:ph type="body" idx="1"/>
          </p:nvPr>
        </p:nvSpPr>
        <p:spPr>
          <a:xfrm>
            <a:off x="7530501" y="516804"/>
            <a:ext cx="4094755" cy="5898510"/>
          </a:xfrm>
        </p:spPr>
        <p:txBody>
          <a:bodyPr vert="horz" lIns="91440" tIns="45720" rIns="91440" bIns="45720" rtlCol="0" anchor="ctr">
            <a:noAutofit/>
          </a:bodyPr>
          <a:lstStyle/>
          <a:p>
            <a:pPr indent="-228600">
              <a:spcAft>
                <a:spcPts val="600"/>
              </a:spcAft>
              <a:buFont typeface="Arial" panose="020B0604020202020204" pitchFamily="34" charset="0"/>
              <a:buChar char="•"/>
            </a:pPr>
            <a:r>
              <a:rPr lang="en-US" sz="2000" dirty="0">
                <a:solidFill>
                  <a:srgbClr val="FFFFFF"/>
                </a:solidFill>
                <a:effectLst/>
              </a:rPr>
              <a:t>Notes for higher pitched instruments are usually written on the Treble Clef Staff. </a:t>
            </a:r>
            <a:br>
              <a:rPr lang="en-US" sz="2000" dirty="0">
                <a:solidFill>
                  <a:srgbClr val="FFFFFF"/>
                </a:solidFill>
                <a:effectLst/>
              </a:rPr>
            </a:br>
            <a:endParaRPr lang="en-US" sz="2000" dirty="0">
              <a:solidFill>
                <a:srgbClr val="FFFFFF"/>
              </a:solidFill>
              <a:effectLst/>
            </a:endParaRPr>
          </a:p>
          <a:p>
            <a:pPr indent="-228600">
              <a:spcAft>
                <a:spcPts val="600"/>
              </a:spcAft>
              <a:buFont typeface="Arial" panose="020B0604020202020204" pitchFamily="34" charset="0"/>
              <a:buChar char="•"/>
            </a:pPr>
            <a:r>
              <a:rPr lang="en-US" sz="2000" dirty="0">
                <a:solidFill>
                  <a:srgbClr val="FFFFFF"/>
                </a:solidFill>
                <a:effectLst/>
              </a:rPr>
              <a:t>The Treble Clef is a modern version of an old cursive G. The curl wraps around the 2</a:t>
            </a:r>
            <a:r>
              <a:rPr lang="en-US" sz="2000" baseline="30000" dirty="0">
                <a:solidFill>
                  <a:srgbClr val="FFFFFF"/>
                </a:solidFill>
                <a:effectLst/>
              </a:rPr>
              <a:t>nd</a:t>
            </a:r>
            <a:r>
              <a:rPr lang="en-US" sz="2000" dirty="0">
                <a:solidFill>
                  <a:srgbClr val="FFFFFF"/>
                </a:solidFill>
                <a:effectLst/>
              </a:rPr>
              <a:t> line, referred to as the G line. </a:t>
            </a:r>
            <a:br>
              <a:rPr lang="en-US" sz="2000" dirty="0">
                <a:solidFill>
                  <a:srgbClr val="FFFFFF"/>
                </a:solidFill>
                <a:effectLst/>
              </a:rPr>
            </a:br>
            <a:endParaRPr lang="en-US" sz="2000" dirty="0">
              <a:solidFill>
                <a:srgbClr val="FFFFFF"/>
              </a:solidFill>
              <a:effectLst/>
            </a:endParaRPr>
          </a:p>
          <a:p>
            <a:pPr indent="-228600">
              <a:spcAft>
                <a:spcPts val="600"/>
              </a:spcAft>
              <a:buFont typeface="Arial" panose="020B0604020202020204" pitchFamily="34" charset="0"/>
              <a:buChar char="•"/>
            </a:pPr>
            <a:r>
              <a:rPr lang="en-US" sz="2000" dirty="0">
                <a:solidFill>
                  <a:srgbClr val="FFFFFF"/>
                </a:solidFill>
                <a:effectLst/>
              </a:rPr>
              <a:t>There are many mnemonic tools to help remember the letter names of the lines and spaces, see Figure 2-1-4 for one example. </a:t>
            </a:r>
            <a:br>
              <a:rPr lang="en-US" sz="2000" dirty="0">
                <a:solidFill>
                  <a:srgbClr val="FFFFFF"/>
                </a:solidFill>
                <a:effectLst/>
              </a:rPr>
            </a:br>
            <a:endParaRPr lang="en-US" sz="2000" dirty="0">
              <a:solidFill>
                <a:srgbClr val="FFFFFF"/>
              </a:solidFill>
              <a:effectLst/>
            </a:endParaRPr>
          </a:p>
          <a:p>
            <a:pPr indent="-228600">
              <a:spcAft>
                <a:spcPts val="600"/>
              </a:spcAft>
              <a:buFont typeface="Arial" panose="020B0604020202020204" pitchFamily="34" charset="0"/>
              <a:buChar char="•"/>
            </a:pPr>
            <a:r>
              <a:rPr lang="en-US" sz="2000" dirty="0">
                <a:solidFill>
                  <a:srgbClr val="FFFFFF"/>
                </a:solidFill>
                <a:effectLst/>
              </a:rPr>
              <a:t>Do you other saying? Let’s make up our own saying to help us remember.</a:t>
            </a:r>
            <a:endParaRPr lang="en-US" sz="2000" dirty="0">
              <a:solidFill>
                <a:srgbClr val="FFFFFF"/>
              </a:solidFill>
            </a:endParaRPr>
          </a:p>
        </p:txBody>
      </p:sp>
    </p:spTree>
    <p:extLst>
      <p:ext uri="{BB962C8B-B14F-4D97-AF65-F5344CB8AC3E}">
        <p14:creationId xmlns:p14="http://schemas.microsoft.com/office/powerpoint/2010/main" val="28941787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23"/>
          <p:cNvSpPr txBox="1">
            <a:spLocks noGrp="1"/>
          </p:cNvSpPr>
          <p:nvPr>
            <p:ph type="title"/>
          </p:nvPr>
        </p:nvSpPr>
        <p:spPr>
          <a:xfrm>
            <a:off x="415600" y="593367"/>
            <a:ext cx="11360800" cy="763600"/>
          </a:xfrm>
          <a:prstGeom prst="rect">
            <a:avLst/>
          </a:prstGeom>
        </p:spPr>
        <p:txBody>
          <a:bodyPr spcFirstLastPara="1" vert="horz" wrap="square" lIns="121900" tIns="121900" rIns="121900" bIns="121900" rtlCol="0" anchor="t" anchorCtr="0">
            <a:noAutofit/>
          </a:bodyPr>
          <a:lstStyle/>
          <a:p>
            <a:endParaRPr/>
          </a:p>
        </p:txBody>
      </p:sp>
      <p:sp>
        <p:nvSpPr>
          <p:cNvPr id="145" name="Google Shape;145;p23"/>
          <p:cNvSpPr txBox="1">
            <a:spLocks noGrp="1"/>
          </p:cNvSpPr>
          <p:nvPr>
            <p:ph type="body" idx="1"/>
          </p:nvPr>
        </p:nvSpPr>
        <p:spPr>
          <a:xfrm>
            <a:off x="415600" y="1536633"/>
            <a:ext cx="11360800" cy="4555200"/>
          </a:xfrm>
          <a:prstGeom prst="rect">
            <a:avLst/>
          </a:prstGeom>
        </p:spPr>
        <p:txBody>
          <a:bodyPr spcFirstLastPara="1" vert="horz" wrap="square" lIns="121900" tIns="121900" rIns="121900" bIns="121900" rtlCol="0" anchor="t" anchorCtr="0">
            <a:noAutofit/>
          </a:bodyPr>
          <a:lstStyle/>
          <a:p>
            <a:pPr marL="0" indent="0">
              <a:spcAft>
                <a:spcPts val="2133"/>
              </a:spcAft>
              <a:buNone/>
            </a:pPr>
            <a:endParaRPr/>
          </a:p>
        </p:txBody>
      </p:sp>
      <p:pic>
        <p:nvPicPr>
          <p:cNvPr id="146" name="Google Shape;146;p23"/>
          <p:cNvPicPr preferRelativeResize="0"/>
          <p:nvPr/>
        </p:nvPicPr>
        <p:blipFill>
          <a:blip r:embed="rId3">
            <a:alphaModFix/>
          </a:blip>
          <a:stretch>
            <a:fillRect/>
          </a:stretch>
        </p:blipFill>
        <p:spPr>
          <a:xfrm>
            <a:off x="1" y="99167"/>
            <a:ext cx="12191999" cy="6659667"/>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50"/>
        <p:cNvGrpSpPr/>
        <p:nvPr/>
      </p:nvGrpSpPr>
      <p:grpSpPr>
        <a:xfrm>
          <a:off x="0" y="0"/>
          <a:ext cx="0" cy="0"/>
          <a:chOff x="0" y="0"/>
          <a:chExt cx="0" cy="0"/>
        </a:xfrm>
      </p:grpSpPr>
      <p:sp>
        <p:nvSpPr>
          <p:cNvPr id="95" name="Rectangle 94">
            <a:extLst>
              <a:ext uri="{FF2B5EF4-FFF2-40B4-BE49-F238E27FC236}">
                <a16:creationId xmlns:a16="http://schemas.microsoft.com/office/drawing/2014/main" id="{6753252F-4873-4F63-801D-CC719279A7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Rectangle 96">
            <a:extLst>
              <a:ext uri="{FF2B5EF4-FFF2-40B4-BE49-F238E27FC236}">
                <a16:creationId xmlns:a16="http://schemas.microsoft.com/office/drawing/2014/main" id="{047C8CCB-F95D-4249-92DD-651249D353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Google Shape;151;p24"/>
          <p:cNvSpPr txBox="1">
            <a:spLocks noGrp="1"/>
          </p:cNvSpPr>
          <p:nvPr>
            <p:ph type="title"/>
          </p:nvPr>
        </p:nvSpPr>
        <p:spPr>
          <a:xfrm>
            <a:off x="640080" y="2074363"/>
            <a:ext cx="2752354" cy="2709275"/>
          </a:xfrm>
          <a:prstGeom prst="ellipse">
            <a:avLst/>
          </a:prstGeom>
          <a:solidFill>
            <a:srgbClr val="262626"/>
          </a:solidFill>
          <a:ln w="174625" cmpd="thinThick">
            <a:solidFill>
              <a:srgbClr val="262626"/>
            </a:solidFill>
          </a:ln>
        </p:spPr>
        <p:txBody>
          <a:bodyPr spcFirstLastPara="1" vert="horz" lIns="91440" tIns="45720" rIns="91440" bIns="45720" rtlCol="0" anchor="ctr" anchorCtr="0">
            <a:normAutofit/>
          </a:bodyPr>
          <a:lstStyle/>
          <a:p>
            <a:pPr algn="ctr">
              <a:spcBef>
                <a:spcPct val="0"/>
              </a:spcBef>
            </a:pPr>
            <a:r>
              <a:rPr lang="en-US" sz="3600" kern="1200" dirty="0">
                <a:solidFill>
                  <a:srgbClr val="FFFFFF"/>
                </a:solidFill>
                <a:latin typeface="+mj-lt"/>
                <a:ea typeface="+mj-ea"/>
                <a:cs typeface="+mj-cs"/>
              </a:rPr>
              <a:t>Let’s Annotate</a:t>
            </a:r>
          </a:p>
        </p:txBody>
      </p:sp>
      <p:pic>
        <p:nvPicPr>
          <p:cNvPr id="153" name="Google Shape;153;p24"/>
          <p:cNvPicPr preferRelativeResize="0"/>
          <p:nvPr/>
        </p:nvPicPr>
        <p:blipFill rotWithShape="1">
          <a:blip r:embed="rId3"/>
          <a:srcRect l="8283" t="4893" r="11198" b="35071"/>
          <a:stretch/>
        </p:blipFill>
        <p:spPr>
          <a:xfrm>
            <a:off x="4085519" y="46382"/>
            <a:ext cx="7761921" cy="6765235"/>
          </a:xfrm>
          <a:prstGeom prst="rect">
            <a:avLst/>
          </a:prstGeom>
          <a:noFill/>
        </p:spPr>
      </p:pic>
      <p:sp>
        <p:nvSpPr>
          <p:cNvPr id="154" name="Google Shape;154;p24"/>
          <p:cNvSpPr txBox="1"/>
          <p:nvPr/>
        </p:nvSpPr>
        <p:spPr>
          <a:xfrm>
            <a:off x="5327999" y="2296253"/>
            <a:ext cx="594000" cy="536400"/>
          </a:xfrm>
          <a:prstGeom prst="rect">
            <a:avLst/>
          </a:prstGeom>
          <a:noFill/>
          <a:ln>
            <a:noFill/>
          </a:ln>
        </p:spPr>
        <p:txBody>
          <a:bodyPr spcFirstLastPara="1" wrap="square" lIns="121900" tIns="121900" rIns="121900" bIns="121900" anchor="t" anchorCtr="0">
            <a:noAutofit/>
          </a:bodyPr>
          <a:lstStyle/>
          <a:p>
            <a:pPr>
              <a:spcAft>
                <a:spcPts val="600"/>
              </a:spcAft>
            </a:pPr>
            <a:r>
              <a:rPr lang="en" sz="2400" b="1" dirty="0"/>
              <a:t>F</a:t>
            </a:r>
            <a:endParaRPr lang="en-CA" sz="2400" b="1" dirty="0"/>
          </a:p>
        </p:txBody>
      </p:sp>
      <p:pic>
        <p:nvPicPr>
          <p:cNvPr id="7" name="Picture 6" descr="Icon&#10;&#10;Description automatically generated">
            <a:extLst>
              <a:ext uri="{FF2B5EF4-FFF2-40B4-BE49-F238E27FC236}">
                <a16:creationId xmlns:a16="http://schemas.microsoft.com/office/drawing/2014/main" id="{A742AF9D-4E5B-4549-9AC4-E0274F416A43}"/>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rot="5400000">
            <a:off x="2133731" y="208781"/>
            <a:ext cx="1831613" cy="1899551"/>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25"/>
          <p:cNvSpPr txBox="1">
            <a:spLocks noGrp="1"/>
          </p:cNvSpPr>
          <p:nvPr>
            <p:ph type="title"/>
          </p:nvPr>
        </p:nvSpPr>
        <p:spPr>
          <a:xfrm>
            <a:off x="415600" y="593367"/>
            <a:ext cx="11360800" cy="1968400"/>
          </a:xfrm>
          <a:prstGeom prst="rect">
            <a:avLst/>
          </a:prstGeom>
        </p:spPr>
        <p:txBody>
          <a:bodyPr spcFirstLastPara="1" vert="horz" wrap="square" lIns="121900" tIns="121900" rIns="121900" bIns="121900" rtlCol="0" anchor="t" anchorCtr="0">
            <a:noAutofit/>
          </a:bodyPr>
          <a:lstStyle/>
          <a:p>
            <a:r>
              <a:rPr lang="en" sz="6000" dirty="0">
                <a:latin typeface="Luckiest Guy"/>
                <a:ea typeface="Luckiest Guy"/>
                <a:cs typeface="Luckiest Guy"/>
                <a:sym typeface="Luckiest Guy"/>
              </a:rPr>
              <a:t>Secret Message</a:t>
            </a:r>
            <a:br>
              <a:rPr lang="en" dirty="0">
                <a:latin typeface="Luckiest Guy"/>
                <a:ea typeface="Luckiest Guy"/>
                <a:cs typeface="Luckiest Guy"/>
                <a:sym typeface="Luckiest Guy"/>
              </a:rPr>
            </a:br>
            <a:r>
              <a:rPr lang="en" dirty="0"/>
              <a:t>What word do these notes spell?</a:t>
            </a:r>
            <a:endParaRPr dirty="0"/>
          </a:p>
          <a:p>
            <a:br>
              <a:rPr lang="en" sz="2400" i="1" dirty="0"/>
            </a:br>
            <a:r>
              <a:rPr lang="en" sz="2400" i="1" dirty="0"/>
              <a:t>Clue; It’s what you need when we can travel again!</a:t>
            </a:r>
            <a:endParaRPr sz="2400" i="1" dirty="0"/>
          </a:p>
        </p:txBody>
      </p:sp>
      <p:pic>
        <p:nvPicPr>
          <p:cNvPr id="161" name="Google Shape;161;p25"/>
          <p:cNvPicPr preferRelativeResize="0"/>
          <p:nvPr/>
        </p:nvPicPr>
        <p:blipFill>
          <a:blip r:embed="rId3">
            <a:alphaModFix/>
          </a:blip>
          <a:stretch>
            <a:fillRect/>
          </a:stretch>
        </p:blipFill>
        <p:spPr>
          <a:xfrm>
            <a:off x="1117969" y="3350422"/>
            <a:ext cx="10096500" cy="1968500"/>
          </a:xfrm>
          <a:prstGeom prst="rect">
            <a:avLst/>
          </a:prstGeom>
          <a:noFill/>
          <a:ln>
            <a:noFill/>
          </a:ln>
        </p:spPr>
      </p:pic>
      <p:pic>
        <p:nvPicPr>
          <p:cNvPr id="4" name="Picture 3" descr="Icon&#10;&#10;Description automatically generated">
            <a:extLst>
              <a:ext uri="{FF2B5EF4-FFF2-40B4-BE49-F238E27FC236}">
                <a16:creationId xmlns:a16="http://schemas.microsoft.com/office/drawing/2014/main" id="{78281C3F-76D0-4CA1-B8A0-92FB44B49FD1}"/>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rot="10800000">
            <a:off x="9508625" y="1056543"/>
            <a:ext cx="1831613" cy="1899551"/>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26"/>
          <p:cNvSpPr txBox="1">
            <a:spLocks noGrp="1"/>
          </p:cNvSpPr>
          <p:nvPr>
            <p:ph type="title"/>
          </p:nvPr>
        </p:nvSpPr>
        <p:spPr>
          <a:xfrm>
            <a:off x="415600" y="937272"/>
            <a:ext cx="11360800" cy="763600"/>
          </a:xfrm>
          <a:prstGeom prst="rect">
            <a:avLst/>
          </a:prstGeom>
        </p:spPr>
        <p:txBody>
          <a:bodyPr spcFirstLastPara="1" vert="horz" wrap="square" lIns="121900" tIns="121900" rIns="121900" bIns="121900" rtlCol="0" anchor="t" anchorCtr="0">
            <a:noAutofit/>
          </a:bodyPr>
          <a:lstStyle/>
          <a:p>
            <a:pPr algn="ctr"/>
            <a:r>
              <a:rPr lang="en" dirty="0">
                <a:latin typeface="Chewy"/>
                <a:ea typeface="Chewy"/>
                <a:cs typeface="Chewy"/>
                <a:sym typeface="Chewy"/>
              </a:rPr>
              <a:t>Ta-Da!</a:t>
            </a:r>
            <a:endParaRPr dirty="0">
              <a:latin typeface="Chewy"/>
              <a:ea typeface="Chewy"/>
              <a:cs typeface="Chewy"/>
              <a:sym typeface="Chewy"/>
            </a:endParaRPr>
          </a:p>
        </p:txBody>
      </p:sp>
      <p:sp>
        <p:nvSpPr>
          <p:cNvPr id="167" name="Google Shape;167;p26"/>
          <p:cNvSpPr txBox="1">
            <a:spLocks noGrp="1"/>
          </p:cNvSpPr>
          <p:nvPr>
            <p:ph type="body" idx="1"/>
          </p:nvPr>
        </p:nvSpPr>
        <p:spPr>
          <a:xfrm>
            <a:off x="607167" y="2159485"/>
            <a:ext cx="11360800" cy="4555200"/>
          </a:xfrm>
          <a:prstGeom prst="rect">
            <a:avLst/>
          </a:prstGeom>
        </p:spPr>
        <p:txBody>
          <a:bodyPr spcFirstLastPara="1" vert="horz" wrap="square" lIns="121900" tIns="121900" rIns="121900" bIns="121900" rtlCol="0" anchor="t" anchorCtr="0">
            <a:noAutofit/>
          </a:bodyPr>
          <a:lstStyle/>
          <a:p>
            <a:pPr marL="0" indent="0">
              <a:buNone/>
            </a:pPr>
            <a:endParaRPr dirty="0"/>
          </a:p>
          <a:p>
            <a:pPr marL="0" indent="0">
              <a:spcBef>
                <a:spcPts val="2133"/>
              </a:spcBef>
              <a:buNone/>
            </a:pPr>
            <a:endParaRPr dirty="0"/>
          </a:p>
          <a:p>
            <a:pPr marL="0" indent="0">
              <a:spcBef>
                <a:spcPts val="2133"/>
              </a:spcBef>
              <a:buNone/>
            </a:pPr>
            <a:endParaRPr dirty="0"/>
          </a:p>
          <a:p>
            <a:pPr marL="0" indent="0">
              <a:spcBef>
                <a:spcPts val="2133"/>
              </a:spcBef>
              <a:buNone/>
            </a:pPr>
            <a:r>
              <a:rPr lang="en" dirty="0"/>
              <a:t>		     B	         A 	G	    G	       A	         G	  E</a:t>
            </a:r>
            <a:endParaRPr dirty="0"/>
          </a:p>
          <a:p>
            <a:pPr marL="0" indent="0">
              <a:spcBef>
                <a:spcPts val="2133"/>
              </a:spcBef>
              <a:buNone/>
            </a:pPr>
            <a:endParaRPr dirty="0"/>
          </a:p>
          <a:p>
            <a:pPr marL="0" indent="0">
              <a:spcBef>
                <a:spcPts val="2133"/>
              </a:spcBef>
              <a:spcAft>
                <a:spcPts val="2133"/>
              </a:spcAft>
              <a:buNone/>
            </a:pPr>
            <a:r>
              <a:rPr lang="en" dirty="0"/>
              <a:t>	</a:t>
            </a:r>
            <a:endParaRPr dirty="0"/>
          </a:p>
        </p:txBody>
      </p:sp>
      <p:pic>
        <p:nvPicPr>
          <p:cNvPr id="168" name="Google Shape;168;p26"/>
          <p:cNvPicPr preferRelativeResize="0"/>
          <p:nvPr/>
        </p:nvPicPr>
        <p:blipFill>
          <a:blip r:embed="rId3">
            <a:alphaModFix/>
          </a:blip>
          <a:stretch>
            <a:fillRect/>
          </a:stretch>
        </p:blipFill>
        <p:spPr>
          <a:xfrm>
            <a:off x="752941" y="2313111"/>
            <a:ext cx="10096500" cy="196850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421AEF-F3A6-429C-98AB-5C14909C5DDC}"/>
              </a:ext>
            </a:extLst>
          </p:cNvPr>
          <p:cNvSpPr>
            <a:spLocks noGrp="1"/>
          </p:cNvSpPr>
          <p:nvPr>
            <p:ph type="title"/>
          </p:nvPr>
        </p:nvSpPr>
        <p:spPr>
          <a:xfrm>
            <a:off x="481013" y="3752849"/>
            <a:ext cx="3290887" cy="2452687"/>
          </a:xfrm>
        </p:spPr>
        <p:txBody>
          <a:bodyPr vert="horz" lIns="91440" tIns="45720" rIns="91440" bIns="45720" rtlCol="0" anchor="ctr">
            <a:normAutofit/>
          </a:bodyPr>
          <a:lstStyle/>
          <a:p>
            <a:pPr>
              <a:spcBef>
                <a:spcPct val="0"/>
              </a:spcBef>
            </a:pPr>
            <a:r>
              <a:rPr lang="en-US" sz="3600" b="1" dirty="0">
                <a:effectLst/>
              </a:rPr>
              <a:t>Notes on the Bass Clef Staff </a:t>
            </a:r>
            <a:endParaRPr lang="en-US" sz="3600" dirty="0"/>
          </a:p>
        </p:txBody>
      </p:sp>
      <p:pic>
        <p:nvPicPr>
          <p:cNvPr id="4" name="Picture 3">
            <a:extLst>
              <a:ext uri="{FF2B5EF4-FFF2-40B4-BE49-F238E27FC236}">
                <a16:creationId xmlns:a16="http://schemas.microsoft.com/office/drawing/2014/main" id="{C920890A-5570-4FB3-AF37-A40B049700B0}"/>
              </a:ext>
            </a:extLst>
          </p:cNvPr>
          <p:cNvPicPr>
            <a:picLocks noChangeAspect="1"/>
          </p:cNvPicPr>
          <p:nvPr/>
        </p:nvPicPr>
        <p:blipFill rotWithShape="1">
          <a:blip r:embed="rId2">
            <a:extLst>
              <a:ext uri="{28A0092B-C50C-407E-A947-70E740481C1C}">
                <a14:useLocalDpi xmlns:a14="http://schemas.microsoft.com/office/drawing/2010/main" val="0"/>
              </a:ext>
            </a:extLst>
          </a:blip>
          <a:srcRect t="4350" b="-9751"/>
          <a:stretch/>
        </p:blipFill>
        <p:spPr>
          <a:xfrm>
            <a:off x="801767" y="0"/>
            <a:ext cx="10588466" cy="4235384"/>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3" name="Text Placeholder 2">
            <a:extLst>
              <a:ext uri="{FF2B5EF4-FFF2-40B4-BE49-F238E27FC236}">
                <a16:creationId xmlns:a16="http://schemas.microsoft.com/office/drawing/2014/main" id="{6270F707-A407-4239-996F-C8CBED7139A6}"/>
              </a:ext>
            </a:extLst>
          </p:cNvPr>
          <p:cNvSpPr>
            <a:spLocks noGrp="1"/>
          </p:cNvSpPr>
          <p:nvPr>
            <p:ph type="body" idx="1"/>
          </p:nvPr>
        </p:nvSpPr>
        <p:spPr>
          <a:xfrm>
            <a:off x="3260036" y="4405313"/>
            <a:ext cx="8450952" cy="2452687"/>
          </a:xfrm>
        </p:spPr>
        <p:txBody>
          <a:bodyPr vert="horz" lIns="91440" tIns="45720" rIns="91440" bIns="45720" rtlCol="0" anchor="ctr">
            <a:normAutofit/>
          </a:bodyPr>
          <a:lstStyle/>
          <a:p>
            <a:pPr indent="-228600">
              <a:spcAft>
                <a:spcPts val="600"/>
              </a:spcAft>
              <a:buFont typeface="Arial" panose="020B0604020202020204" pitchFamily="34" charset="0"/>
              <a:buChar char="•"/>
            </a:pPr>
            <a:r>
              <a:rPr lang="en-US" sz="2000" dirty="0">
                <a:effectLst/>
              </a:rPr>
              <a:t>Notes for lower pitched instruments are usually written on the Bass Clef Staff. </a:t>
            </a:r>
          </a:p>
          <a:p>
            <a:pPr indent="-228600">
              <a:spcAft>
                <a:spcPts val="600"/>
              </a:spcAft>
              <a:buFont typeface="Arial" panose="020B0604020202020204" pitchFamily="34" charset="0"/>
              <a:buChar char="•"/>
            </a:pPr>
            <a:r>
              <a:rPr lang="en-US" sz="2000" dirty="0">
                <a:effectLst/>
              </a:rPr>
              <a:t>The Bass Clef is a modern version of an old cursive F. The two dots indicate the F line. </a:t>
            </a:r>
          </a:p>
          <a:p>
            <a:pPr indent="-228600">
              <a:spcAft>
                <a:spcPts val="600"/>
              </a:spcAft>
              <a:buFont typeface="Arial" panose="020B0604020202020204" pitchFamily="34" charset="0"/>
              <a:buChar char="•"/>
            </a:pPr>
            <a:r>
              <a:rPr lang="en-US" sz="2000" dirty="0">
                <a:effectLst/>
              </a:rPr>
              <a:t>There are many mnemonic tools to help remember the letter names of the lines and spaces, see Figure 2-1-6 for one example. </a:t>
            </a:r>
          </a:p>
          <a:p>
            <a:pPr indent="-228600">
              <a:spcAft>
                <a:spcPts val="600"/>
              </a:spcAft>
              <a:buFont typeface="Arial" panose="020B0604020202020204" pitchFamily="34" charset="0"/>
              <a:buChar char="•"/>
            </a:pPr>
            <a:r>
              <a:rPr lang="en-US" sz="2000" dirty="0">
                <a:effectLst/>
              </a:rPr>
              <a:t>Do you other saying? Let’s make up our own saying to help us remember.</a:t>
            </a:r>
          </a:p>
          <a:p>
            <a:pPr indent="-228600">
              <a:spcAft>
                <a:spcPts val="600"/>
              </a:spcAft>
              <a:buFont typeface="Arial" panose="020B0604020202020204" pitchFamily="34" charset="0"/>
              <a:buChar char="•"/>
            </a:pPr>
            <a:endParaRPr lang="en-US" sz="2000" dirty="0"/>
          </a:p>
        </p:txBody>
      </p:sp>
    </p:spTree>
    <p:extLst>
      <p:ext uri="{BB962C8B-B14F-4D97-AF65-F5344CB8AC3E}">
        <p14:creationId xmlns:p14="http://schemas.microsoft.com/office/powerpoint/2010/main" val="34405305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Google Shape;190;p28"/>
          <p:cNvSpPr txBox="1">
            <a:spLocks noGrp="1"/>
          </p:cNvSpPr>
          <p:nvPr>
            <p:ph type="title"/>
          </p:nvPr>
        </p:nvSpPr>
        <p:spPr>
          <a:xfrm>
            <a:off x="415600" y="593367"/>
            <a:ext cx="11360800" cy="763600"/>
          </a:xfrm>
          <a:prstGeom prst="rect">
            <a:avLst/>
          </a:prstGeom>
        </p:spPr>
        <p:txBody>
          <a:bodyPr spcFirstLastPara="1" vert="horz" wrap="square" lIns="121900" tIns="121900" rIns="121900" bIns="121900" rtlCol="0" anchor="t" anchorCtr="0">
            <a:noAutofit/>
          </a:bodyPr>
          <a:lstStyle/>
          <a:p>
            <a:r>
              <a:rPr lang="en">
                <a:latin typeface="Luckiest Guy"/>
                <a:ea typeface="Luckiest Guy"/>
                <a:cs typeface="Luckiest Guy"/>
                <a:sym typeface="Luckiest Guy"/>
              </a:rPr>
              <a:t>All About that Bass……...clef </a:t>
            </a:r>
            <a:endParaRPr>
              <a:latin typeface="Luckiest Guy"/>
              <a:ea typeface="Luckiest Guy"/>
              <a:cs typeface="Luckiest Guy"/>
              <a:sym typeface="Luckiest Guy"/>
            </a:endParaRPr>
          </a:p>
        </p:txBody>
      </p:sp>
      <p:pic>
        <p:nvPicPr>
          <p:cNvPr id="192" name="Google Shape;192;p28"/>
          <p:cNvPicPr preferRelativeResize="0"/>
          <p:nvPr/>
        </p:nvPicPr>
        <p:blipFill rotWithShape="1">
          <a:blip r:embed="rId3">
            <a:alphaModFix/>
          </a:blip>
          <a:srcRect b="29599"/>
          <a:stretch/>
        </p:blipFill>
        <p:spPr>
          <a:xfrm>
            <a:off x="864407" y="1356967"/>
            <a:ext cx="10859184" cy="4447485"/>
          </a:xfrm>
          <a:prstGeom prst="rect">
            <a:avLst/>
          </a:prstGeom>
          <a:noFill/>
          <a:ln>
            <a:noFill/>
          </a:ln>
        </p:spPr>
      </p:pic>
      <p:sp>
        <p:nvSpPr>
          <p:cNvPr id="193" name="Google Shape;193;p28"/>
          <p:cNvSpPr txBox="1"/>
          <p:nvPr/>
        </p:nvSpPr>
        <p:spPr>
          <a:xfrm>
            <a:off x="1364774" y="2643869"/>
            <a:ext cx="10703174" cy="462800"/>
          </a:xfrm>
          <a:prstGeom prst="rect">
            <a:avLst/>
          </a:prstGeom>
          <a:noFill/>
          <a:ln>
            <a:noFill/>
          </a:ln>
        </p:spPr>
        <p:txBody>
          <a:bodyPr spcFirstLastPara="1" wrap="square" lIns="121900" tIns="121900" rIns="121900" bIns="121900" anchor="t" anchorCtr="0">
            <a:noAutofit/>
          </a:bodyPr>
          <a:lstStyle/>
          <a:p>
            <a:r>
              <a:rPr lang="en" sz="3200" dirty="0"/>
              <a:t> B    A     D    G    E        D    E    A   F       E    G    G         D    A   B</a:t>
            </a:r>
            <a:endParaRPr sz="3200" dirty="0"/>
          </a:p>
        </p:txBody>
      </p:sp>
      <p:sp>
        <p:nvSpPr>
          <p:cNvPr id="194" name="Google Shape;194;p28"/>
          <p:cNvSpPr txBox="1"/>
          <p:nvPr/>
        </p:nvSpPr>
        <p:spPr>
          <a:xfrm>
            <a:off x="2033817" y="5015398"/>
            <a:ext cx="9365088" cy="578400"/>
          </a:xfrm>
          <a:prstGeom prst="rect">
            <a:avLst/>
          </a:prstGeom>
          <a:noFill/>
          <a:ln>
            <a:noFill/>
          </a:ln>
        </p:spPr>
        <p:txBody>
          <a:bodyPr spcFirstLastPara="1" wrap="square" lIns="121900" tIns="121900" rIns="121900" bIns="121900" anchor="t" anchorCtr="0">
            <a:noAutofit/>
          </a:bodyPr>
          <a:lstStyle/>
          <a:p>
            <a:r>
              <a:rPr lang="en" sz="3200" dirty="0"/>
              <a:t>E   G   A    D        F   A   D   E    	A   G   E   D      F  A  B         </a:t>
            </a:r>
            <a:endParaRPr sz="3200" dirty="0"/>
          </a:p>
        </p:txBody>
      </p:sp>
      <p:pic>
        <p:nvPicPr>
          <p:cNvPr id="6" name="Picture 5" descr="Icon&#10;&#10;Description automatically generated">
            <a:extLst>
              <a:ext uri="{FF2B5EF4-FFF2-40B4-BE49-F238E27FC236}">
                <a16:creationId xmlns:a16="http://schemas.microsoft.com/office/drawing/2014/main" id="{D91CF852-3CE2-4837-928D-C2C0DD4DB43C}"/>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rot="11585024">
            <a:off x="7879541" y="138530"/>
            <a:ext cx="1060851" cy="110020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26"/>
          <p:cNvSpPr txBox="1">
            <a:spLocks noGrp="1"/>
          </p:cNvSpPr>
          <p:nvPr>
            <p:ph type="ctrTitle"/>
          </p:nvPr>
        </p:nvSpPr>
        <p:spPr>
          <a:xfrm>
            <a:off x="516889" y="695963"/>
            <a:ext cx="10944000" cy="1114400"/>
          </a:xfrm>
          <a:prstGeom prst="rect">
            <a:avLst/>
          </a:prstGeom>
        </p:spPr>
        <p:txBody>
          <a:bodyPr spcFirstLastPara="1" vert="horz" wrap="square" lIns="121900" tIns="121900" rIns="121900" bIns="121900" rtlCol="0" anchor="b" anchorCtr="0">
            <a:noAutofit/>
          </a:bodyPr>
          <a:lstStyle/>
          <a:p>
            <a:r>
              <a:rPr lang="en" sz="6267" dirty="0">
                <a:latin typeface="Impact"/>
                <a:ea typeface="Impact"/>
                <a:cs typeface="Impact"/>
                <a:sym typeface="Impact"/>
              </a:rPr>
              <a:t>  Welcome!!</a:t>
            </a:r>
            <a:endParaRPr sz="6267" dirty="0">
              <a:latin typeface="Impact"/>
              <a:ea typeface="Impact"/>
              <a:cs typeface="Impact"/>
              <a:sym typeface="Impact"/>
            </a:endParaRPr>
          </a:p>
        </p:txBody>
      </p:sp>
      <p:sp>
        <p:nvSpPr>
          <p:cNvPr id="113" name="Google Shape;113;p26"/>
          <p:cNvSpPr txBox="1">
            <a:spLocks noGrp="1"/>
          </p:cNvSpPr>
          <p:nvPr>
            <p:ph type="subTitle" idx="1"/>
          </p:nvPr>
        </p:nvSpPr>
        <p:spPr>
          <a:xfrm>
            <a:off x="415600" y="1704600"/>
            <a:ext cx="11360800" cy="4118800"/>
          </a:xfrm>
          <a:prstGeom prst="rect">
            <a:avLst/>
          </a:prstGeom>
        </p:spPr>
        <p:txBody>
          <a:bodyPr spcFirstLastPara="1" vert="horz" wrap="square" lIns="121900" tIns="121900" rIns="121900" bIns="121900" rtlCol="0" anchor="t" anchorCtr="0">
            <a:noAutofit/>
          </a:bodyPr>
          <a:lstStyle/>
          <a:p>
            <a:pPr marL="609585" indent="-541853" algn="l">
              <a:buFont typeface="Architects Daughter"/>
              <a:buChar char="➔"/>
            </a:pPr>
            <a:r>
              <a:rPr lang="en" dirty="0">
                <a:latin typeface="Architects Daughter"/>
                <a:ea typeface="Architects Daughter"/>
                <a:cs typeface="Architects Daughter"/>
                <a:sym typeface="Architects Daughter"/>
              </a:rPr>
              <a:t>I, and probably others are proud of you for doing this! And you should be too. (especially on a weekend!)</a:t>
            </a:r>
            <a:endParaRPr dirty="0">
              <a:latin typeface="Architects Daughter"/>
              <a:ea typeface="Architects Daughter"/>
              <a:cs typeface="Architects Daughter"/>
              <a:sym typeface="Architects Daughter"/>
            </a:endParaRPr>
          </a:p>
          <a:p>
            <a:pPr marL="609585" indent="-541853" algn="l">
              <a:buFont typeface="Architects Daughter"/>
              <a:buChar char="➔"/>
            </a:pPr>
            <a:r>
              <a:rPr lang="en" dirty="0">
                <a:latin typeface="Architects Daughter"/>
                <a:ea typeface="Architects Daughter"/>
                <a:cs typeface="Architects Daughter"/>
                <a:sym typeface="Architects Daughter"/>
              </a:rPr>
              <a:t>Teaching online can be challenging for many reasons, please be patient. </a:t>
            </a:r>
            <a:endParaRPr dirty="0">
              <a:latin typeface="Architects Daughter"/>
              <a:ea typeface="Architects Daughter"/>
              <a:cs typeface="Architects Daughter"/>
              <a:sym typeface="Architects Daughter"/>
            </a:endParaRPr>
          </a:p>
          <a:p>
            <a:pPr marL="609585" indent="-541853" algn="l">
              <a:buFont typeface="Architects Daughter"/>
              <a:buChar char="➔"/>
            </a:pPr>
            <a:r>
              <a:rPr lang="en" dirty="0">
                <a:latin typeface="Architects Daughter"/>
                <a:ea typeface="Architects Daughter"/>
                <a:cs typeface="Architects Daughter"/>
                <a:sym typeface="Architects Daughter"/>
              </a:rPr>
              <a:t>Let me know if you are having any problems. Let’s work together!</a:t>
            </a:r>
            <a:endParaRPr dirty="0">
              <a:latin typeface="Architects Daughter"/>
              <a:ea typeface="Architects Daughter"/>
              <a:cs typeface="Architects Daughter"/>
              <a:sym typeface="Architects Daughter"/>
            </a:endParaRPr>
          </a:p>
          <a:p>
            <a:pPr marL="0" indent="0" algn="l"/>
            <a:endParaRPr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p29"/>
          <p:cNvSpPr txBox="1">
            <a:spLocks noGrp="1"/>
          </p:cNvSpPr>
          <p:nvPr>
            <p:ph type="title"/>
          </p:nvPr>
        </p:nvSpPr>
        <p:spPr>
          <a:xfrm>
            <a:off x="415600" y="593367"/>
            <a:ext cx="11360800" cy="763600"/>
          </a:xfrm>
          <a:prstGeom prst="rect">
            <a:avLst/>
          </a:prstGeom>
        </p:spPr>
        <p:txBody>
          <a:bodyPr spcFirstLastPara="1" vert="horz" wrap="square" lIns="121900" tIns="121900" rIns="121900" bIns="121900" rtlCol="0" anchor="t" anchorCtr="0">
            <a:noAutofit/>
          </a:bodyPr>
          <a:lstStyle/>
          <a:p>
            <a:r>
              <a:rPr lang="en">
                <a:latin typeface="Chewy"/>
                <a:ea typeface="Chewy"/>
                <a:cs typeface="Chewy"/>
                <a:sym typeface="Chewy"/>
              </a:rPr>
              <a:t>Secret Word Reveal...</a:t>
            </a:r>
            <a:endParaRPr>
              <a:latin typeface="Chewy"/>
              <a:ea typeface="Chewy"/>
              <a:cs typeface="Chewy"/>
              <a:sym typeface="Chewy"/>
            </a:endParaRPr>
          </a:p>
        </p:txBody>
      </p:sp>
      <p:sp>
        <p:nvSpPr>
          <p:cNvPr id="201" name="Google Shape;201;p29"/>
          <p:cNvSpPr txBox="1">
            <a:spLocks noGrp="1"/>
          </p:cNvSpPr>
          <p:nvPr>
            <p:ph type="body" idx="1"/>
          </p:nvPr>
        </p:nvSpPr>
        <p:spPr>
          <a:xfrm>
            <a:off x="415600" y="1536633"/>
            <a:ext cx="11360800" cy="4555200"/>
          </a:xfrm>
          <a:prstGeom prst="rect">
            <a:avLst/>
          </a:prstGeom>
        </p:spPr>
        <p:txBody>
          <a:bodyPr spcFirstLastPara="1" vert="horz" wrap="square" lIns="121900" tIns="121900" rIns="121900" bIns="121900" rtlCol="0" anchor="t" anchorCtr="0">
            <a:noAutofit/>
          </a:bodyPr>
          <a:lstStyle/>
          <a:p>
            <a:pPr marL="0" indent="0">
              <a:buNone/>
            </a:pPr>
            <a:r>
              <a:rPr lang="en" dirty="0">
                <a:latin typeface="Caveat"/>
                <a:ea typeface="Caveat"/>
                <a:cs typeface="Caveat"/>
                <a:sym typeface="Caveat"/>
              </a:rPr>
              <a:t>Clue: It’s what most  dogs do when they want a treat!</a:t>
            </a:r>
            <a:endParaRPr dirty="0">
              <a:latin typeface="Caveat"/>
              <a:ea typeface="Caveat"/>
              <a:cs typeface="Caveat"/>
              <a:sym typeface="Caveat"/>
            </a:endParaRPr>
          </a:p>
          <a:p>
            <a:pPr marL="0" indent="0">
              <a:spcBef>
                <a:spcPts val="2133"/>
              </a:spcBef>
              <a:buNone/>
            </a:pPr>
            <a:endParaRPr dirty="0">
              <a:latin typeface="Caveat"/>
              <a:ea typeface="Caveat"/>
              <a:cs typeface="Caveat"/>
              <a:sym typeface="Caveat"/>
            </a:endParaRPr>
          </a:p>
          <a:p>
            <a:pPr marL="0" indent="0">
              <a:spcBef>
                <a:spcPts val="2133"/>
              </a:spcBef>
              <a:spcAft>
                <a:spcPts val="2133"/>
              </a:spcAft>
              <a:buNone/>
            </a:pPr>
            <a:endParaRPr dirty="0">
              <a:latin typeface="Caveat"/>
              <a:ea typeface="Caveat"/>
              <a:cs typeface="Caveat"/>
              <a:sym typeface="Caveat"/>
            </a:endParaRPr>
          </a:p>
        </p:txBody>
      </p:sp>
      <p:pic>
        <p:nvPicPr>
          <p:cNvPr id="202" name="Google Shape;202;p29"/>
          <p:cNvPicPr preferRelativeResize="0"/>
          <p:nvPr/>
        </p:nvPicPr>
        <p:blipFill>
          <a:blip r:embed="rId3">
            <a:alphaModFix/>
          </a:blip>
          <a:stretch>
            <a:fillRect/>
          </a:stretch>
        </p:blipFill>
        <p:spPr>
          <a:xfrm>
            <a:off x="2511833" y="3073700"/>
            <a:ext cx="5511800" cy="1320800"/>
          </a:xfrm>
          <a:prstGeom prst="rect">
            <a:avLst/>
          </a:prstGeom>
          <a:noFill/>
          <a:ln>
            <a:noFill/>
          </a:ln>
        </p:spPr>
      </p:pic>
      <p:pic>
        <p:nvPicPr>
          <p:cNvPr id="5" name="Picture 4" descr="Icon&#10;&#10;Description automatically generated">
            <a:extLst>
              <a:ext uri="{FF2B5EF4-FFF2-40B4-BE49-F238E27FC236}">
                <a16:creationId xmlns:a16="http://schemas.microsoft.com/office/drawing/2014/main" id="{04804E08-9CF6-4CB6-BCE7-89B0E222AA9C}"/>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rot="11071269">
            <a:off x="8984209" y="1765314"/>
            <a:ext cx="1831613" cy="1899551"/>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Google Shape;207;p30"/>
          <p:cNvSpPr txBox="1">
            <a:spLocks noGrp="1"/>
          </p:cNvSpPr>
          <p:nvPr>
            <p:ph type="title"/>
          </p:nvPr>
        </p:nvSpPr>
        <p:spPr>
          <a:xfrm>
            <a:off x="831200" y="813611"/>
            <a:ext cx="11360800" cy="763600"/>
          </a:xfrm>
          <a:prstGeom prst="rect">
            <a:avLst/>
          </a:prstGeom>
        </p:spPr>
        <p:txBody>
          <a:bodyPr spcFirstLastPara="1" vert="horz" wrap="square" lIns="121900" tIns="121900" rIns="121900" bIns="121900" rtlCol="0" anchor="t" anchorCtr="0">
            <a:noAutofit/>
          </a:bodyPr>
          <a:lstStyle/>
          <a:p>
            <a:r>
              <a:rPr lang="en" dirty="0"/>
              <a:t>LoL!</a:t>
            </a:r>
            <a:endParaRPr dirty="0"/>
          </a:p>
        </p:txBody>
      </p:sp>
      <p:sp>
        <p:nvSpPr>
          <p:cNvPr id="208" name="Google Shape;208;p30"/>
          <p:cNvSpPr txBox="1">
            <a:spLocks noGrp="1"/>
          </p:cNvSpPr>
          <p:nvPr>
            <p:ph type="body" idx="1"/>
          </p:nvPr>
        </p:nvSpPr>
        <p:spPr>
          <a:xfrm>
            <a:off x="415600" y="1536633"/>
            <a:ext cx="11360800" cy="4555200"/>
          </a:xfrm>
          <a:prstGeom prst="rect">
            <a:avLst/>
          </a:prstGeom>
        </p:spPr>
        <p:txBody>
          <a:bodyPr spcFirstLastPara="1" vert="horz" wrap="square" lIns="121900" tIns="121900" rIns="121900" bIns="121900" rtlCol="0" anchor="t" anchorCtr="0">
            <a:noAutofit/>
          </a:bodyPr>
          <a:lstStyle/>
          <a:p>
            <a:pPr marL="0" indent="0">
              <a:buNone/>
            </a:pPr>
            <a:endParaRPr dirty="0"/>
          </a:p>
          <a:p>
            <a:pPr marL="0" indent="0">
              <a:spcBef>
                <a:spcPts val="2133"/>
              </a:spcBef>
              <a:buNone/>
            </a:pPr>
            <a:endParaRPr dirty="0"/>
          </a:p>
          <a:p>
            <a:pPr marL="0" indent="0">
              <a:spcBef>
                <a:spcPts val="2133"/>
              </a:spcBef>
              <a:buNone/>
            </a:pPr>
            <a:endParaRPr dirty="0"/>
          </a:p>
          <a:p>
            <a:pPr marL="1828754" indent="609585">
              <a:spcBef>
                <a:spcPts val="2133"/>
              </a:spcBef>
              <a:spcAft>
                <a:spcPts val="2133"/>
              </a:spcAft>
              <a:buNone/>
            </a:pPr>
            <a:r>
              <a:rPr lang="en" dirty="0"/>
              <a:t>B		E	     G</a:t>
            </a:r>
            <a:endParaRPr dirty="0"/>
          </a:p>
        </p:txBody>
      </p:sp>
      <p:pic>
        <p:nvPicPr>
          <p:cNvPr id="209" name="Google Shape;209;p30"/>
          <p:cNvPicPr preferRelativeResize="0"/>
          <p:nvPr/>
        </p:nvPicPr>
        <p:blipFill>
          <a:blip r:embed="rId3">
            <a:alphaModFix/>
          </a:blip>
          <a:stretch>
            <a:fillRect/>
          </a:stretch>
        </p:blipFill>
        <p:spPr>
          <a:xfrm>
            <a:off x="845233" y="1912733"/>
            <a:ext cx="5511800" cy="1320800"/>
          </a:xfrm>
          <a:prstGeom prst="rect">
            <a:avLst/>
          </a:prstGeom>
          <a:noFill/>
          <a:ln>
            <a:noFill/>
          </a:ln>
        </p:spPr>
      </p:pic>
      <p:pic>
        <p:nvPicPr>
          <p:cNvPr id="3" name="Picture 2" descr="A picture containing clipart&#10;&#10;Description automatically generated">
            <a:extLst>
              <a:ext uri="{FF2B5EF4-FFF2-40B4-BE49-F238E27FC236}">
                <a16:creationId xmlns:a16="http://schemas.microsoft.com/office/drawing/2014/main" id="{8BF8AF62-1C38-488D-921F-EFF93748A0DA}"/>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7416800" y="1158353"/>
            <a:ext cx="4359600" cy="4359600"/>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Google Shape;215;p31"/>
          <p:cNvSpPr txBox="1">
            <a:spLocks noGrp="1"/>
          </p:cNvSpPr>
          <p:nvPr>
            <p:ph type="title"/>
          </p:nvPr>
        </p:nvSpPr>
        <p:spPr>
          <a:xfrm>
            <a:off x="415600" y="593367"/>
            <a:ext cx="11360800" cy="763600"/>
          </a:xfrm>
          <a:prstGeom prst="rect">
            <a:avLst/>
          </a:prstGeom>
        </p:spPr>
        <p:txBody>
          <a:bodyPr spcFirstLastPara="1" vert="horz" wrap="square" lIns="121900" tIns="121900" rIns="121900" bIns="121900" rtlCol="0" anchor="t" anchorCtr="0">
            <a:noAutofit/>
          </a:bodyPr>
          <a:lstStyle/>
          <a:p>
            <a:r>
              <a:rPr lang="en">
                <a:latin typeface="Luckiest Guy"/>
                <a:ea typeface="Luckiest Guy"/>
                <a:cs typeface="Luckiest Guy"/>
                <a:sym typeface="Luckiest Guy"/>
              </a:rPr>
              <a:t>Ledger Lines </a:t>
            </a:r>
            <a:endParaRPr>
              <a:latin typeface="Luckiest Guy"/>
              <a:ea typeface="Luckiest Guy"/>
              <a:cs typeface="Luckiest Guy"/>
              <a:sym typeface="Luckiest Guy"/>
            </a:endParaRPr>
          </a:p>
        </p:txBody>
      </p:sp>
      <p:sp>
        <p:nvSpPr>
          <p:cNvPr id="216" name="Google Shape;216;p31"/>
          <p:cNvSpPr txBox="1">
            <a:spLocks noGrp="1"/>
          </p:cNvSpPr>
          <p:nvPr>
            <p:ph type="body" idx="1"/>
          </p:nvPr>
        </p:nvSpPr>
        <p:spPr>
          <a:xfrm>
            <a:off x="0" y="1326833"/>
            <a:ext cx="6114366" cy="4555200"/>
          </a:xfrm>
          <a:prstGeom prst="rect">
            <a:avLst/>
          </a:prstGeom>
        </p:spPr>
        <p:txBody>
          <a:bodyPr spcFirstLastPara="1" vert="horz" wrap="square" lIns="121900" tIns="121900" rIns="121900" bIns="121900" rtlCol="0" anchor="t" anchorCtr="0">
            <a:noAutofit/>
          </a:bodyPr>
          <a:lstStyle/>
          <a:p>
            <a:pPr marL="457200" indent="-457200">
              <a:spcAft>
                <a:spcPts val="2133"/>
              </a:spcAft>
            </a:pPr>
            <a:r>
              <a:rPr lang="en-CA" sz="3200" dirty="0">
                <a:effectLst/>
                <a:latin typeface="Calibri" panose="020F0502020204030204" pitchFamily="34" charset="0"/>
                <a:ea typeface="Calibri" panose="020F0502020204030204" pitchFamily="34" charset="0"/>
              </a:rPr>
              <a:t>Not all notes are written on the staff, there are very high notes and very low notes. </a:t>
            </a:r>
          </a:p>
          <a:p>
            <a:pPr marL="457200" indent="-457200">
              <a:spcAft>
                <a:spcPts val="2133"/>
              </a:spcAft>
            </a:pPr>
            <a:r>
              <a:rPr lang="en-CA" sz="3200" dirty="0">
                <a:effectLst/>
                <a:latin typeface="Calibri" panose="020F0502020204030204" pitchFamily="34" charset="0"/>
                <a:ea typeface="Calibri" panose="020F0502020204030204" pitchFamily="34" charset="0"/>
              </a:rPr>
              <a:t>Notes above and below a staff are written on ledger lines. Ledger lines extend the staff. </a:t>
            </a:r>
          </a:p>
          <a:p>
            <a:pPr marL="457200" indent="-457200">
              <a:spcAft>
                <a:spcPts val="2133"/>
              </a:spcAft>
            </a:pPr>
            <a:r>
              <a:rPr lang="en-CA" sz="3200" dirty="0">
                <a:effectLst/>
                <a:latin typeface="Calibri" panose="020F0502020204030204" pitchFamily="34" charset="0"/>
                <a:ea typeface="Calibri" panose="020F0502020204030204" pitchFamily="34" charset="0"/>
              </a:rPr>
              <a:t>To determine the note name of the ledger continue the musical alphabet.</a:t>
            </a:r>
            <a:r>
              <a:rPr lang="en" sz="3200" dirty="0"/>
              <a:t> </a:t>
            </a:r>
            <a:endParaRPr sz="3200" dirty="0"/>
          </a:p>
        </p:txBody>
      </p:sp>
      <p:pic>
        <p:nvPicPr>
          <p:cNvPr id="217" name="Google Shape;217;p31"/>
          <p:cNvPicPr preferRelativeResize="0"/>
          <p:nvPr/>
        </p:nvPicPr>
        <p:blipFill rotWithShape="1">
          <a:blip r:embed="rId3">
            <a:alphaModFix/>
          </a:blip>
          <a:srcRect l="3357" t="13978" r="3035" b="13212"/>
          <a:stretch/>
        </p:blipFill>
        <p:spPr>
          <a:xfrm>
            <a:off x="6758609" y="975167"/>
            <a:ext cx="5075516" cy="4993288"/>
          </a:xfrm>
          <a:prstGeom prst="rect">
            <a:avLst/>
          </a:prstGeom>
          <a:noFill/>
          <a:ln>
            <a:noFill/>
          </a:ln>
        </p:spPr>
      </p:pic>
      <p:cxnSp>
        <p:nvCxnSpPr>
          <p:cNvPr id="218" name="Google Shape;218;p31"/>
          <p:cNvCxnSpPr/>
          <p:nvPr/>
        </p:nvCxnSpPr>
        <p:spPr>
          <a:xfrm>
            <a:off x="8976195" y="1993025"/>
            <a:ext cx="495600" cy="0"/>
          </a:xfrm>
          <a:prstGeom prst="straightConnector1">
            <a:avLst/>
          </a:prstGeom>
          <a:noFill/>
          <a:ln w="38100" cap="flat" cmpd="sng">
            <a:solidFill>
              <a:schemeClr val="dk2"/>
            </a:solidFill>
            <a:prstDash val="solid"/>
            <a:round/>
            <a:headEnd type="none" w="med" len="med"/>
            <a:tailEnd type="none" w="med" len="med"/>
          </a:ln>
        </p:spPr>
      </p:cxnSp>
      <p:sp>
        <p:nvSpPr>
          <p:cNvPr id="221" name="Google Shape;221;p31"/>
          <p:cNvSpPr/>
          <p:nvPr/>
        </p:nvSpPr>
        <p:spPr>
          <a:xfrm>
            <a:off x="10872725" y="4687691"/>
            <a:ext cx="506800" cy="342000"/>
          </a:xfrm>
          <a:prstGeom prst="ellipse">
            <a:avLst/>
          </a:prstGeom>
          <a:solidFill>
            <a:srgbClr val="000000"/>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endParaRPr sz="2400">
              <a:highlight>
                <a:srgbClr val="000000"/>
              </a:highlight>
            </a:endParaRPr>
          </a:p>
        </p:txBody>
      </p:sp>
      <p:sp>
        <p:nvSpPr>
          <p:cNvPr id="222" name="Google Shape;222;p31"/>
          <p:cNvSpPr/>
          <p:nvPr/>
        </p:nvSpPr>
        <p:spPr>
          <a:xfrm>
            <a:off x="8964995" y="1618132"/>
            <a:ext cx="506800" cy="342000"/>
          </a:xfrm>
          <a:prstGeom prst="ellipse">
            <a:avLst/>
          </a:prstGeom>
          <a:solidFill>
            <a:srgbClr val="000000"/>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endParaRPr sz="2400">
              <a:highlight>
                <a:srgbClr val="000000"/>
              </a:highlight>
            </a:endParaRPr>
          </a:p>
        </p:txBody>
      </p:sp>
      <p:sp>
        <p:nvSpPr>
          <p:cNvPr id="224" name="Google Shape;224;p31"/>
          <p:cNvSpPr txBox="1"/>
          <p:nvPr/>
        </p:nvSpPr>
        <p:spPr>
          <a:xfrm>
            <a:off x="9933725" y="1486910"/>
            <a:ext cx="1900400" cy="512400"/>
          </a:xfrm>
          <a:prstGeom prst="rect">
            <a:avLst/>
          </a:prstGeom>
          <a:noFill/>
          <a:ln>
            <a:noFill/>
          </a:ln>
        </p:spPr>
        <p:txBody>
          <a:bodyPr spcFirstLastPara="1" wrap="square" lIns="121900" tIns="121900" rIns="121900" bIns="121900" anchor="t" anchorCtr="0">
            <a:noAutofit/>
          </a:bodyPr>
          <a:lstStyle/>
          <a:p>
            <a:r>
              <a:rPr lang="en" sz="2400" dirty="0"/>
              <a:t>wow!</a:t>
            </a:r>
            <a:endParaRPr sz="2400" dirty="0"/>
          </a:p>
        </p:txBody>
      </p:sp>
      <p:sp>
        <p:nvSpPr>
          <p:cNvPr id="225" name="Google Shape;225;p31"/>
          <p:cNvSpPr/>
          <p:nvPr/>
        </p:nvSpPr>
        <p:spPr>
          <a:xfrm>
            <a:off x="6882937" y="4355356"/>
            <a:ext cx="3586000" cy="974800"/>
          </a:xfrm>
          <a:prstGeom prst="wedgeEllipseCallout">
            <a:avLst>
              <a:gd name="adj1" fmla="val 61440"/>
              <a:gd name="adj2" fmla="val -27456"/>
            </a:avLst>
          </a:prstGeom>
          <a:no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r>
              <a:rPr lang="en" sz="2400" dirty="0"/>
              <a:t>Look! We needed 2 ledger lines!!!</a:t>
            </a:r>
            <a:endParaRPr sz="2400" dirty="0"/>
          </a:p>
        </p:txBody>
      </p:sp>
      <p:cxnSp>
        <p:nvCxnSpPr>
          <p:cNvPr id="13" name="Google Shape;218;p31">
            <a:extLst>
              <a:ext uri="{FF2B5EF4-FFF2-40B4-BE49-F238E27FC236}">
                <a16:creationId xmlns:a16="http://schemas.microsoft.com/office/drawing/2014/main" id="{DDC16B25-2827-42ED-AD0A-CB98A6C20840}"/>
              </a:ext>
            </a:extLst>
          </p:cNvPr>
          <p:cNvCxnSpPr/>
          <p:nvPr/>
        </p:nvCxnSpPr>
        <p:spPr>
          <a:xfrm>
            <a:off x="10883925" y="4412740"/>
            <a:ext cx="495600" cy="0"/>
          </a:xfrm>
          <a:prstGeom prst="straightConnector1">
            <a:avLst/>
          </a:prstGeom>
          <a:noFill/>
          <a:ln w="38100" cap="flat" cmpd="sng">
            <a:solidFill>
              <a:schemeClr val="dk2"/>
            </a:solidFill>
            <a:prstDash val="solid"/>
            <a:round/>
            <a:headEnd type="none" w="med" len="med"/>
            <a:tailEnd type="none" w="med" len="med"/>
          </a:ln>
        </p:spPr>
      </p:cxnSp>
      <p:cxnSp>
        <p:nvCxnSpPr>
          <p:cNvPr id="14" name="Google Shape;218;p31">
            <a:extLst>
              <a:ext uri="{FF2B5EF4-FFF2-40B4-BE49-F238E27FC236}">
                <a16:creationId xmlns:a16="http://schemas.microsoft.com/office/drawing/2014/main" id="{4B3E289C-B685-42FB-9EA0-1FF0737F891E}"/>
              </a:ext>
            </a:extLst>
          </p:cNvPr>
          <p:cNvCxnSpPr/>
          <p:nvPr/>
        </p:nvCxnSpPr>
        <p:spPr>
          <a:xfrm>
            <a:off x="10872725" y="4687691"/>
            <a:ext cx="495600" cy="0"/>
          </a:xfrm>
          <a:prstGeom prst="straightConnector1">
            <a:avLst/>
          </a:prstGeom>
          <a:noFill/>
          <a:ln w="38100" cap="flat" cmpd="sng">
            <a:solidFill>
              <a:schemeClr val="dk2"/>
            </a:solidFill>
            <a:prstDash val="solid"/>
            <a:round/>
            <a:headEnd type="none" w="med" len="med"/>
            <a:tailEnd type="none" w="med" len="med"/>
          </a:ln>
        </p:spPr>
      </p:cxn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229"/>
        <p:cNvGrpSpPr/>
        <p:nvPr/>
      </p:nvGrpSpPr>
      <p:grpSpPr>
        <a:xfrm>
          <a:off x="0" y="0"/>
          <a:ext cx="0" cy="0"/>
          <a:chOff x="0" y="0"/>
          <a:chExt cx="0" cy="0"/>
        </a:xfrm>
      </p:grpSpPr>
      <p:sp>
        <p:nvSpPr>
          <p:cNvPr id="110" name="Rectangle 109">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321732"/>
            <a:ext cx="7058307" cy="1964266"/>
          </a:xfrm>
          <a:prstGeom prst="rect">
            <a:avLst/>
          </a:prstGeom>
          <a:solidFill>
            <a:srgbClr val="5C52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0" name="Google Shape;230;p32"/>
          <p:cNvSpPr txBox="1">
            <a:spLocks noGrp="1"/>
          </p:cNvSpPr>
          <p:nvPr>
            <p:ph type="title"/>
          </p:nvPr>
        </p:nvSpPr>
        <p:spPr>
          <a:xfrm>
            <a:off x="524256" y="491260"/>
            <a:ext cx="6594189" cy="1625210"/>
          </a:xfrm>
          <a:prstGeom prst="rect">
            <a:avLst/>
          </a:prstGeom>
        </p:spPr>
        <p:txBody>
          <a:bodyPr spcFirstLastPara="1" vert="horz" lIns="91440" tIns="45720" rIns="91440" bIns="45720" rtlCol="0" anchor="ctr" anchorCtr="0">
            <a:normAutofit/>
          </a:bodyPr>
          <a:lstStyle/>
          <a:p>
            <a:pPr>
              <a:spcBef>
                <a:spcPct val="0"/>
              </a:spcBef>
            </a:pPr>
            <a:r>
              <a:rPr lang="en-US">
                <a:solidFill>
                  <a:srgbClr val="FFFFFF"/>
                </a:solidFill>
                <a:sym typeface="Luckiest Guy"/>
              </a:rPr>
              <a:t>The Grand Staff </a:t>
            </a:r>
          </a:p>
        </p:txBody>
      </p:sp>
      <p:sp>
        <p:nvSpPr>
          <p:cNvPr id="112" name="Rectangle 111">
            <a:extLst>
              <a:ext uri="{FF2B5EF4-FFF2-40B4-BE49-F238E27FC236}">
                <a16:creationId xmlns:a16="http://schemas.microsoft.com/office/drawing/2014/main" id="{33B81349-3A7E-4A66-9ED9-66E6F8E29C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9183" y="2454901"/>
            <a:ext cx="3441163" cy="4080255"/>
          </a:xfrm>
          <a:prstGeom prst="rect">
            <a:avLst/>
          </a:prstGeom>
          <a:solidFill>
            <a:srgbClr val="FDAD13">
              <a:alpha val="20000"/>
            </a:srgb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232" name="Google Shape;232;p32"/>
          <p:cNvPicPr preferRelativeResize="0"/>
          <p:nvPr/>
        </p:nvPicPr>
        <p:blipFill rotWithShape="1">
          <a:blip r:embed="rId3"/>
          <a:srcRect b="9909"/>
          <a:stretch/>
        </p:blipFill>
        <p:spPr>
          <a:xfrm>
            <a:off x="524256" y="2911007"/>
            <a:ext cx="3067356" cy="3149186"/>
          </a:xfrm>
          <a:prstGeom prst="rect">
            <a:avLst/>
          </a:prstGeom>
          <a:noFill/>
        </p:spPr>
      </p:pic>
      <p:sp>
        <p:nvSpPr>
          <p:cNvPr id="114" name="Rectangle 113">
            <a:extLst>
              <a:ext uri="{FF2B5EF4-FFF2-40B4-BE49-F238E27FC236}">
                <a16:creationId xmlns:a16="http://schemas.microsoft.com/office/drawing/2014/main" id="{4A37A7FF-19A5-40D8-8D0C-E780CBD330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41468" y="2454900"/>
            <a:ext cx="3441163" cy="4080255"/>
          </a:xfrm>
          <a:prstGeom prst="rect">
            <a:avLst/>
          </a:prstGeom>
          <a:solidFill>
            <a:srgbClr val="FDAD13">
              <a:alpha val="20000"/>
            </a:srgb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233" name="Google Shape;233;p32"/>
          <p:cNvPicPr preferRelativeResize="0"/>
          <p:nvPr/>
        </p:nvPicPr>
        <p:blipFill rotWithShape="1">
          <a:blip r:embed="rId4"/>
          <a:srcRect l="42969" t="41232" r="43732" b="32649"/>
          <a:stretch/>
        </p:blipFill>
        <p:spPr>
          <a:xfrm>
            <a:off x="4191864" y="2667953"/>
            <a:ext cx="2961569" cy="3635294"/>
          </a:xfrm>
          <a:prstGeom prst="rect">
            <a:avLst/>
          </a:prstGeom>
          <a:noFill/>
        </p:spPr>
      </p:pic>
      <p:sp>
        <p:nvSpPr>
          <p:cNvPr id="116" name="Rectangle 115">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6975" y="321732"/>
            <a:ext cx="431329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1" name="Google Shape;231;p32"/>
          <p:cNvSpPr txBox="1">
            <a:spLocks noGrp="1"/>
          </p:cNvSpPr>
          <p:nvPr>
            <p:ph type="body" idx="1"/>
          </p:nvPr>
        </p:nvSpPr>
        <p:spPr>
          <a:xfrm>
            <a:off x="7765142" y="321732"/>
            <a:ext cx="3730171" cy="6108097"/>
          </a:xfrm>
          <a:prstGeom prst="rect">
            <a:avLst/>
          </a:prstGeom>
        </p:spPr>
        <p:txBody>
          <a:bodyPr spcFirstLastPara="1" vert="horz" lIns="91440" tIns="45720" rIns="91440" bIns="45720" rtlCol="0" anchor="ctr" anchorCtr="0">
            <a:normAutofit lnSpcReduction="10000"/>
          </a:bodyPr>
          <a:lstStyle/>
          <a:p>
            <a:pPr marL="0" indent="-228600">
              <a:spcAft>
                <a:spcPts val="2133"/>
              </a:spcAft>
              <a:buFont typeface="Arial" panose="020B0604020202020204" pitchFamily="34" charset="0"/>
              <a:buChar char="•"/>
            </a:pPr>
            <a:r>
              <a:rPr lang="en-US" sz="2400" dirty="0">
                <a:solidFill>
                  <a:srgbClr val="FFFFFF"/>
                </a:solidFill>
                <a:effectLst/>
              </a:rPr>
              <a:t>The Grand staff is both the Treble Clef staff and the Bass Clef staff attached together by a line and bracket. </a:t>
            </a:r>
          </a:p>
          <a:p>
            <a:pPr marL="0" indent="-228600">
              <a:spcAft>
                <a:spcPts val="2133"/>
              </a:spcAft>
              <a:buFont typeface="Arial" panose="020B0604020202020204" pitchFamily="34" charset="0"/>
              <a:buChar char="•"/>
            </a:pPr>
            <a:r>
              <a:rPr lang="en-US" sz="2400" dirty="0">
                <a:solidFill>
                  <a:srgbClr val="FFFFFF"/>
                </a:solidFill>
                <a:effectLst/>
              </a:rPr>
              <a:t>It is used in keyboard/piano music and in short scores.</a:t>
            </a:r>
            <a:r>
              <a:rPr lang="en-US" sz="2400" b="1" dirty="0">
                <a:solidFill>
                  <a:srgbClr val="FFFFFF"/>
                </a:solidFill>
                <a:effectLst/>
              </a:rPr>
              <a:t> </a:t>
            </a:r>
          </a:p>
          <a:p>
            <a:pPr marL="0" indent="-228600">
              <a:spcAft>
                <a:spcPts val="2133"/>
              </a:spcAft>
              <a:buFont typeface="Arial" panose="020B0604020202020204" pitchFamily="34" charset="0"/>
              <a:buChar char="•"/>
            </a:pPr>
            <a:r>
              <a:rPr lang="en-US" sz="2400" dirty="0">
                <a:solidFill>
                  <a:srgbClr val="FFFFFF"/>
                </a:solidFill>
                <a:effectLst/>
              </a:rPr>
              <a:t>The note that is found in the middle between the two clefs is C, also known as Middle C. </a:t>
            </a:r>
          </a:p>
          <a:p>
            <a:pPr marL="0" indent="-228600">
              <a:spcAft>
                <a:spcPts val="2133"/>
              </a:spcAft>
              <a:buFont typeface="Arial" panose="020B0604020202020204" pitchFamily="34" charset="0"/>
              <a:buChar char="•"/>
            </a:pPr>
            <a:r>
              <a:rPr lang="en-US" sz="2400" dirty="0">
                <a:solidFill>
                  <a:srgbClr val="FFFFFF"/>
                </a:solidFill>
                <a:effectLst/>
              </a:rPr>
              <a:t>Middle C is one ledger line below the treble clef staff and one ledger line above the bass clef staff.</a:t>
            </a:r>
            <a:endParaRPr lang="en-US" sz="2400" dirty="0">
              <a:solidFill>
                <a:srgbClr val="FFFFFF"/>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238" name="Google Shape;238;p33"/>
          <p:cNvSpPr txBox="1">
            <a:spLocks noGrp="1"/>
          </p:cNvSpPr>
          <p:nvPr>
            <p:ph type="title"/>
          </p:nvPr>
        </p:nvSpPr>
        <p:spPr>
          <a:xfrm>
            <a:off x="415600" y="593367"/>
            <a:ext cx="11360800" cy="763600"/>
          </a:xfrm>
          <a:prstGeom prst="rect">
            <a:avLst/>
          </a:prstGeom>
        </p:spPr>
        <p:txBody>
          <a:bodyPr spcFirstLastPara="1" vert="horz" wrap="square" lIns="121900" tIns="121900" rIns="121900" bIns="121900" rtlCol="0" anchor="t" anchorCtr="0">
            <a:noAutofit/>
          </a:bodyPr>
          <a:lstStyle/>
          <a:p>
            <a:r>
              <a:rPr lang="en">
                <a:latin typeface="Luckiest Guy"/>
                <a:ea typeface="Luckiest Guy"/>
                <a:cs typeface="Luckiest Guy"/>
                <a:sym typeface="Luckiest Guy"/>
              </a:rPr>
              <a:t>Grand Staff Practice…..Secret word</a:t>
            </a:r>
            <a:r>
              <a:rPr lang="en"/>
              <a:t> </a:t>
            </a:r>
            <a:endParaRPr/>
          </a:p>
        </p:txBody>
      </p:sp>
      <p:sp>
        <p:nvSpPr>
          <p:cNvPr id="239" name="Google Shape;239;p33"/>
          <p:cNvSpPr txBox="1">
            <a:spLocks noGrp="1"/>
          </p:cNvSpPr>
          <p:nvPr>
            <p:ph type="body" idx="1"/>
          </p:nvPr>
        </p:nvSpPr>
        <p:spPr>
          <a:xfrm>
            <a:off x="415600" y="1536633"/>
            <a:ext cx="11360800" cy="972800"/>
          </a:xfrm>
          <a:prstGeom prst="rect">
            <a:avLst/>
          </a:prstGeom>
        </p:spPr>
        <p:txBody>
          <a:bodyPr spcFirstLastPara="1" vert="horz" wrap="square" lIns="121900" tIns="121900" rIns="121900" bIns="121900" rtlCol="0" anchor="t" anchorCtr="0">
            <a:noAutofit/>
          </a:bodyPr>
          <a:lstStyle/>
          <a:p>
            <a:pPr marL="0" indent="0">
              <a:spcAft>
                <a:spcPts val="2133"/>
              </a:spcAft>
              <a:buNone/>
            </a:pPr>
            <a:r>
              <a:rPr lang="en" i="1"/>
              <a:t>Clue: How people liked their jeans in the 80s!</a:t>
            </a:r>
            <a:endParaRPr i="1"/>
          </a:p>
        </p:txBody>
      </p:sp>
      <p:pic>
        <p:nvPicPr>
          <p:cNvPr id="240" name="Google Shape;240;p33"/>
          <p:cNvPicPr preferRelativeResize="0"/>
          <p:nvPr/>
        </p:nvPicPr>
        <p:blipFill>
          <a:blip r:embed="rId3">
            <a:alphaModFix/>
          </a:blip>
          <a:stretch>
            <a:fillRect/>
          </a:stretch>
        </p:blipFill>
        <p:spPr>
          <a:xfrm>
            <a:off x="747101" y="2415200"/>
            <a:ext cx="10180567" cy="2798067"/>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5" name="Google Shape;245;p34"/>
          <p:cNvSpPr txBox="1">
            <a:spLocks noGrp="1"/>
          </p:cNvSpPr>
          <p:nvPr>
            <p:ph type="title"/>
          </p:nvPr>
        </p:nvSpPr>
        <p:spPr>
          <a:xfrm>
            <a:off x="415600" y="593367"/>
            <a:ext cx="11360800" cy="763600"/>
          </a:xfrm>
          <a:prstGeom prst="rect">
            <a:avLst/>
          </a:prstGeom>
        </p:spPr>
        <p:txBody>
          <a:bodyPr spcFirstLastPara="1" vert="horz" wrap="square" lIns="121900" tIns="121900" rIns="121900" bIns="121900" rtlCol="0" anchor="t" anchorCtr="0">
            <a:noAutofit/>
          </a:bodyPr>
          <a:lstStyle/>
          <a:p>
            <a:pPr algn="ctr"/>
            <a:r>
              <a:rPr lang="en">
                <a:latin typeface="Luckiest Guy"/>
                <a:ea typeface="Luckiest Guy"/>
                <a:cs typeface="Luckiest Guy"/>
                <a:sym typeface="Luckiest Guy"/>
              </a:rPr>
              <a:t>It’s true!</a:t>
            </a:r>
            <a:endParaRPr>
              <a:latin typeface="Luckiest Guy"/>
              <a:ea typeface="Luckiest Guy"/>
              <a:cs typeface="Luckiest Guy"/>
              <a:sym typeface="Luckiest Guy"/>
            </a:endParaRPr>
          </a:p>
        </p:txBody>
      </p:sp>
      <p:sp>
        <p:nvSpPr>
          <p:cNvPr id="246" name="Google Shape;246;p34"/>
          <p:cNvSpPr txBox="1">
            <a:spLocks noGrp="1"/>
          </p:cNvSpPr>
          <p:nvPr>
            <p:ph type="body" idx="1"/>
          </p:nvPr>
        </p:nvSpPr>
        <p:spPr>
          <a:xfrm>
            <a:off x="415600" y="1536633"/>
            <a:ext cx="11360800" cy="4555200"/>
          </a:xfrm>
          <a:prstGeom prst="rect">
            <a:avLst/>
          </a:prstGeom>
        </p:spPr>
        <p:txBody>
          <a:bodyPr spcFirstLastPara="1" vert="horz" wrap="square" lIns="121900" tIns="121900" rIns="121900" bIns="121900" rtlCol="0" anchor="t" anchorCtr="0">
            <a:noAutofit/>
          </a:bodyPr>
          <a:lstStyle/>
          <a:p>
            <a:pPr marL="0" indent="0">
              <a:buNone/>
            </a:pPr>
            <a:endParaRPr dirty="0"/>
          </a:p>
          <a:p>
            <a:pPr marL="0" indent="0">
              <a:spcBef>
                <a:spcPts val="2133"/>
              </a:spcBef>
              <a:buNone/>
            </a:pPr>
            <a:endParaRPr dirty="0"/>
          </a:p>
          <a:p>
            <a:pPr marL="0" indent="0">
              <a:spcBef>
                <a:spcPts val="2133"/>
              </a:spcBef>
              <a:buNone/>
            </a:pPr>
            <a:endParaRPr dirty="0"/>
          </a:p>
          <a:p>
            <a:pPr marL="0" indent="0">
              <a:spcBef>
                <a:spcPts val="2133"/>
              </a:spcBef>
              <a:buNone/>
            </a:pPr>
            <a:endParaRPr dirty="0"/>
          </a:p>
          <a:p>
            <a:pPr marL="0" indent="0">
              <a:spcBef>
                <a:spcPts val="2133"/>
              </a:spcBef>
              <a:buNone/>
            </a:pPr>
            <a:endParaRPr dirty="0"/>
          </a:p>
          <a:p>
            <a:pPr marL="0" indent="0">
              <a:spcBef>
                <a:spcPts val="2133"/>
              </a:spcBef>
              <a:spcAft>
                <a:spcPts val="2133"/>
              </a:spcAft>
              <a:buNone/>
            </a:pPr>
            <a:r>
              <a:rPr lang="en" dirty="0"/>
              <a:t>				</a:t>
            </a:r>
            <a:r>
              <a:rPr lang="en" b="1" dirty="0">
                <a:latin typeface="Chewy"/>
                <a:ea typeface="Chewy"/>
                <a:cs typeface="Chewy"/>
                <a:sym typeface="Chewy"/>
              </a:rPr>
              <a:t>F	         A                 D		 E       D</a:t>
            </a:r>
            <a:endParaRPr b="1" dirty="0">
              <a:latin typeface="Chewy"/>
              <a:ea typeface="Chewy"/>
              <a:cs typeface="Chewy"/>
              <a:sym typeface="Chewy"/>
            </a:endParaRPr>
          </a:p>
        </p:txBody>
      </p:sp>
      <p:pic>
        <p:nvPicPr>
          <p:cNvPr id="247" name="Google Shape;247;p34"/>
          <p:cNvPicPr preferRelativeResize="0"/>
          <p:nvPr/>
        </p:nvPicPr>
        <p:blipFill>
          <a:blip r:embed="rId3">
            <a:alphaModFix/>
          </a:blip>
          <a:stretch>
            <a:fillRect/>
          </a:stretch>
        </p:blipFill>
        <p:spPr>
          <a:xfrm>
            <a:off x="2509501" y="1685734"/>
            <a:ext cx="8505433" cy="3011167"/>
          </a:xfrm>
          <a:prstGeom prst="rect">
            <a:avLst/>
          </a:prstGeom>
          <a:noFill/>
          <a:ln>
            <a:noFill/>
          </a:ln>
        </p:spPr>
      </p:pic>
      <p:pic>
        <p:nvPicPr>
          <p:cNvPr id="248" name="Google Shape;248;p34"/>
          <p:cNvPicPr preferRelativeResize="0"/>
          <p:nvPr/>
        </p:nvPicPr>
        <p:blipFill>
          <a:blip r:embed="rId4">
            <a:alphaModFix/>
          </a:blip>
          <a:stretch>
            <a:fillRect/>
          </a:stretch>
        </p:blipFill>
        <p:spPr>
          <a:xfrm>
            <a:off x="415600" y="1179899"/>
            <a:ext cx="1890101" cy="4022835"/>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
        <p:nvSpPr>
          <p:cNvPr id="82" name="Google Shape;82;p17"/>
          <p:cNvSpPr txBox="1">
            <a:spLocks noGrp="1"/>
          </p:cNvSpPr>
          <p:nvPr>
            <p:ph type="title"/>
          </p:nvPr>
        </p:nvSpPr>
        <p:spPr>
          <a:xfrm>
            <a:off x="415600" y="808501"/>
            <a:ext cx="11360800" cy="763600"/>
          </a:xfrm>
          <a:prstGeom prst="rect">
            <a:avLst/>
          </a:prstGeom>
        </p:spPr>
        <p:txBody>
          <a:bodyPr spcFirstLastPara="1" vert="horz" wrap="square" lIns="121900" tIns="121900" rIns="121900" bIns="121900" rtlCol="0" anchor="t" anchorCtr="0">
            <a:noAutofit/>
          </a:bodyPr>
          <a:lstStyle/>
          <a:p>
            <a:r>
              <a:rPr lang="en" sz="4267" dirty="0">
                <a:latin typeface="Architects Daughter"/>
                <a:ea typeface="Architects Daughter"/>
                <a:cs typeface="Architects Daughter"/>
                <a:sym typeface="Architects Daughter"/>
              </a:rPr>
              <a:t>Note Stems</a:t>
            </a:r>
            <a:endParaRPr sz="4267" dirty="0">
              <a:latin typeface="Architects Daughter"/>
              <a:ea typeface="Architects Daughter"/>
              <a:cs typeface="Architects Daughter"/>
              <a:sym typeface="Architects Daughter"/>
            </a:endParaRPr>
          </a:p>
        </p:txBody>
      </p:sp>
      <p:pic>
        <p:nvPicPr>
          <p:cNvPr id="83" name="Google Shape;83;p17"/>
          <p:cNvPicPr preferRelativeResize="0"/>
          <p:nvPr/>
        </p:nvPicPr>
        <p:blipFill rotWithShape="1">
          <a:blip r:embed="rId3">
            <a:alphaModFix/>
          </a:blip>
          <a:srcRect t="11796" b="10648"/>
          <a:stretch/>
        </p:blipFill>
        <p:spPr>
          <a:xfrm>
            <a:off x="1684633" y="2101233"/>
            <a:ext cx="8686800" cy="1143000"/>
          </a:xfrm>
          <a:prstGeom prst="rect">
            <a:avLst/>
          </a:prstGeom>
          <a:noFill/>
          <a:ln>
            <a:noFill/>
          </a:ln>
        </p:spPr>
      </p:pic>
      <p:sp>
        <p:nvSpPr>
          <p:cNvPr id="84" name="Google Shape;84;p17"/>
          <p:cNvSpPr txBox="1"/>
          <p:nvPr/>
        </p:nvSpPr>
        <p:spPr>
          <a:xfrm>
            <a:off x="644733" y="3044686"/>
            <a:ext cx="10831650" cy="3177200"/>
          </a:xfrm>
          <a:prstGeom prst="rect">
            <a:avLst/>
          </a:prstGeom>
          <a:noFill/>
          <a:ln>
            <a:noFill/>
          </a:ln>
        </p:spPr>
        <p:txBody>
          <a:bodyPr spcFirstLastPara="1" wrap="square" lIns="121900" tIns="121900" rIns="121900" bIns="121900" anchor="ctr" anchorCtr="0">
            <a:noAutofit/>
          </a:bodyPr>
          <a:lstStyle/>
          <a:p>
            <a:r>
              <a:rPr lang="en" sz="3067" b="1" u="sng" dirty="0">
                <a:latin typeface="Architects Daughter"/>
                <a:ea typeface="Architects Daughter"/>
                <a:cs typeface="Architects Daughter"/>
                <a:sym typeface="Architects Daughter"/>
              </a:rPr>
              <a:t>Note Stems</a:t>
            </a:r>
            <a:endParaRPr sz="3067" b="1" u="sng" dirty="0">
              <a:latin typeface="Architects Daughter"/>
              <a:ea typeface="Architects Daughter"/>
              <a:cs typeface="Architects Daughter"/>
              <a:sym typeface="Architects Daughter"/>
            </a:endParaRPr>
          </a:p>
          <a:p>
            <a:pPr marL="609585" indent="-499521">
              <a:lnSpc>
                <a:spcPct val="115000"/>
              </a:lnSpc>
              <a:buSzPts val="2300"/>
              <a:buFont typeface="Architects Daughter"/>
              <a:buChar char="●"/>
            </a:pPr>
            <a:r>
              <a:rPr lang="en" sz="3067" dirty="0">
                <a:latin typeface="Architects Daughter"/>
                <a:ea typeface="Architects Daughter"/>
                <a:cs typeface="Architects Daughter"/>
                <a:sym typeface="Architects Daughter"/>
              </a:rPr>
              <a:t>Note stems on the middle can go Up or Down</a:t>
            </a:r>
            <a:endParaRPr sz="3067" dirty="0">
              <a:latin typeface="Architects Daughter"/>
              <a:ea typeface="Architects Daughter"/>
              <a:cs typeface="Architects Daughter"/>
              <a:sym typeface="Architects Daughter"/>
            </a:endParaRPr>
          </a:p>
          <a:p>
            <a:pPr marL="609585" indent="-499521">
              <a:lnSpc>
                <a:spcPct val="115000"/>
              </a:lnSpc>
              <a:buSzPts val="2300"/>
              <a:buFont typeface="Architects Daughter"/>
              <a:buChar char="●"/>
            </a:pPr>
            <a:r>
              <a:rPr lang="en" sz="3067" dirty="0">
                <a:latin typeface="Architects Daughter"/>
                <a:ea typeface="Architects Daughter"/>
                <a:cs typeface="Architects Daughter"/>
                <a:sym typeface="Architects Daughter"/>
              </a:rPr>
              <a:t>Note stems below the middle line go UP, to the </a:t>
            </a:r>
            <a:r>
              <a:rPr lang="en" sz="3067" cap="all" dirty="0">
                <a:latin typeface="Architects Daughter"/>
                <a:ea typeface="Architects Daughter"/>
                <a:cs typeface="Architects Daughter"/>
                <a:sym typeface="Architects Daughter"/>
              </a:rPr>
              <a:t>right</a:t>
            </a:r>
            <a:endParaRPr sz="3067" cap="all" dirty="0">
              <a:latin typeface="Architects Daughter"/>
              <a:ea typeface="Architects Daughter"/>
              <a:cs typeface="Architects Daughter"/>
              <a:sym typeface="Architects Daughter"/>
            </a:endParaRPr>
          </a:p>
          <a:p>
            <a:pPr marL="609585" indent="-499521">
              <a:lnSpc>
                <a:spcPct val="115000"/>
              </a:lnSpc>
              <a:buSzPts val="2300"/>
              <a:buFont typeface="Architects Daughter"/>
              <a:buChar char="●"/>
            </a:pPr>
            <a:r>
              <a:rPr lang="en" sz="3067" dirty="0">
                <a:latin typeface="Architects Daughter"/>
                <a:ea typeface="Architects Daughter"/>
                <a:cs typeface="Architects Daughter"/>
                <a:sym typeface="Architects Daughter"/>
              </a:rPr>
              <a:t>Note stems above the middle line go DOWN, to the </a:t>
            </a:r>
            <a:r>
              <a:rPr lang="en" sz="3067" cap="all" dirty="0">
                <a:latin typeface="Architects Daughter"/>
                <a:ea typeface="Architects Daughter"/>
                <a:cs typeface="Architects Daughter"/>
                <a:sym typeface="Architects Daughter"/>
              </a:rPr>
              <a:t>left</a:t>
            </a:r>
            <a:endParaRPr sz="3067" cap="all" dirty="0">
              <a:latin typeface="Architects Daughter"/>
              <a:ea typeface="Architects Daughter"/>
              <a:cs typeface="Architects Daughter"/>
              <a:sym typeface="Architects Daughter"/>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p18"/>
          <p:cNvSpPr txBox="1">
            <a:spLocks noGrp="1"/>
          </p:cNvSpPr>
          <p:nvPr>
            <p:ph type="body" idx="1"/>
          </p:nvPr>
        </p:nvSpPr>
        <p:spPr>
          <a:xfrm>
            <a:off x="415600" y="2355133"/>
            <a:ext cx="11360800" cy="3736800"/>
          </a:xfrm>
          <a:prstGeom prst="rect">
            <a:avLst/>
          </a:prstGeom>
        </p:spPr>
        <p:txBody>
          <a:bodyPr spcFirstLastPara="1" vert="horz" wrap="square" lIns="121900" tIns="121900" rIns="121900" bIns="121900" rtlCol="0" anchor="t" anchorCtr="0">
            <a:noAutofit/>
          </a:bodyPr>
          <a:lstStyle/>
          <a:p>
            <a:pPr indent="-507987">
              <a:lnSpc>
                <a:spcPct val="100000"/>
              </a:lnSpc>
              <a:buClr>
                <a:schemeClr val="dk1"/>
              </a:buClr>
              <a:buSzPts val="2400"/>
              <a:buFont typeface="Architects Daughter"/>
              <a:buAutoNum type="alphaLcParenR"/>
            </a:pPr>
            <a:r>
              <a:rPr lang="en" sz="3200">
                <a:solidFill>
                  <a:schemeClr val="dk1"/>
                </a:solidFill>
                <a:latin typeface="Architects Daughter"/>
                <a:ea typeface="Architects Daughter"/>
                <a:cs typeface="Architects Daughter"/>
                <a:sym typeface="Architects Daughter"/>
              </a:rPr>
              <a:t>Colour in the noteheads to make them quarter notes, and </a:t>
            </a:r>
            <a:endParaRPr sz="3200">
              <a:solidFill>
                <a:schemeClr val="dk1"/>
              </a:solidFill>
              <a:latin typeface="Architects Daughter"/>
              <a:ea typeface="Architects Daughter"/>
              <a:cs typeface="Architects Daughter"/>
              <a:sym typeface="Architects Daughter"/>
            </a:endParaRPr>
          </a:p>
          <a:p>
            <a:pPr indent="-507987">
              <a:lnSpc>
                <a:spcPct val="100000"/>
              </a:lnSpc>
              <a:buClr>
                <a:schemeClr val="dk1"/>
              </a:buClr>
              <a:buSzPts val="2400"/>
              <a:buFont typeface="Architects Daughter"/>
              <a:buAutoNum type="alphaLcParenR"/>
            </a:pPr>
            <a:r>
              <a:rPr lang="en" sz="3200">
                <a:solidFill>
                  <a:schemeClr val="dk1"/>
                </a:solidFill>
                <a:latin typeface="Architects Daughter"/>
                <a:ea typeface="Architects Daughter"/>
                <a:cs typeface="Architects Daughter"/>
                <a:sym typeface="Architects Daughter"/>
              </a:rPr>
              <a:t>Also draw stems on the note heads so they are going the right direction.</a:t>
            </a:r>
            <a:endParaRPr sz="4000">
              <a:latin typeface="Architects Daughter"/>
              <a:ea typeface="Architects Daughter"/>
              <a:cs typeface="Architects Daughter"/>
              <a:sym typeface="Architects Daughter"/>
            </a:endParaRPr>
          </a:p>
        </p:txBody>
      </p:sp>
      <p:pic>
        <p:nvPicPr>
          <p:cNvPr id="91" name="Google Shape;91;p18"/>
          <p:cNvPicPr preferRelativeResize="0"/>
          <p:nvPr/>
        </p:nvPicPr>
        <p:blipFill rotWithShape="1">
          <a:blip r:embed="rId3">
            <a:alphaModFix/>
          </a:blip>
          <a:srcRect l="13596" t="34813" r="33333" b="57476"/>
          <a:stretch/>
        </p:blipFill>
        <p:spPr>
          <a:xfrm>
            <a:off x="108266" y="4471253"/>
            <a:ext cx="12299900" cy="1115100"/>
          </a:xfrm>
          <a:prstGeom prst="rect">
            <a:avLst/>
          </a:prstGeom>
          <a:noFill/>
          <a:ln>
            <a:noFill/>
          </a:ln>
        </p:spPr>
      </p:pic>
      <p:pic>
        <p:nvPicPr>
          <p:cNvPr id="5" name="Picture 4" descr="Icon&#10;&#10;Description automatically generated">
            <a:extLst>
              <a:ext uri="{FF2B5EF4-FFF2-40B4-BE49-F238E27FC236}">
                <a16:creationId xmlns:a16="http://schemas.microsoft.com/office/drawing/2014/main" id="{12A8A20A-7F1F-40DB-AC90-3459B9FB4A7E}"/>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rot="5400000">
            <a:off x="957622" y="809072"/>
            <a:ext cx="1548949" cy="1606402"/>
          </a:xfrm>
          <a:prstGeom prst="rect">
            <a:avLst/>
          </a:prstGeom>
        </p:spPr>
      </p:pic>
      <p:sp>
        <p:nvSpPr>
          <p:cNvPr id="2" name="TextBox 1">
            <a:extLst>
              <a:ext uri="{FF2B5EF4-FFF2-40B4-BE49-F238E27FC236}">
                <a16:creationId xmlns:a16="http://schemas.microsoft.com/office/drawing/2014/main" id="{D3B57DC1-401C-42E2-966A-C9286F6DF3CC}"/>
              </a:ext>
            </a:extLst>
          </p:cNvPr>
          <p:cNvSpPr txBox="1"/>
          <p:nvPr/>
        </p:nvSpPr>
        <p:spPr>
          <a:xfrm>
            <a:off x="4511200" y="1347230"/>
            <a:ext cx="3494033" cy="769441"/>
          </a:xfrm>
          <a:prstGeom prst="rect">
            <a:avLst/>
          </a:prstGeom>
          <a:noFill/>
        </p:spPr>
        <p:txBody>
          <a:bodyPr wrap="none" rtlCol="0">
            <a:spAutoFit/>
          </a:bodyPr>
          <a:lstStyle/>
          <a:p>
            <a:r>
              <a:rPr lang="en-CA" sz="4400" dirty="0"/>
              <a:t>Let’s Annotate</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57787371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sp>
        <p:nvSpPr>
          <p:cNvPr id="268" name="Google Shape;268;p37"/>
          <p:cNvSpPr txBox="1">
            <a:spLocks noGrp="1"/>
          </p:cNvSpPr>
          <p:nvPr>
            <p:ph type="title"/>
          </p:nvPr>
        </p:nvSpPr>
        <p:spPr>
          <a:xfrm>
            <a:off x="415600" y="773033"/>
            <a:ext cx="11360800" cy="763600"/>
          </a:xfrm>
          <a:prstGeom prst="rect">
            <a:avLst/>
          </a:prstGeom>
        </p:spPr>
        <p:txBody>
          <a:bodyPr spcFirstLastPara="1" vert="horz" wrap="square" lIns="121900" tIns="121900" rIns="121900" bIns="121900" rtlCol="0" anchor="t" anchorCtr="0">
            <a:noAutofit/>
          </a:bodyPr>
          <a:lstStyle/>
          <a:p>
            <a:r>
              <a:rPr lang="en" sz="4800" dirty="0"/>
              <a:t>Additional Resources </a:t>
            </a:r>
            <a:endParaRPr sz="4800" dirty="0"/>
          </a:p>
        </p:txBody>
      </p:sp>
      <p:sp>
        <p:nvSpPr>
          <p:cNvPr id="269" name="Google Shape;269;p37"/>
          <p:cNvSpPr txBox="1">
            <a:spLocks noGrp="1"/>
          </p:cNvSpPr>
          <p:nvPr>
            <p:ph type="body" idx="1"/>
          </p:nvPr>
        </p:nvSpPr>
        <p:spPr>
          <a:xfrm>
            <a:off x="415599" y="1894442"/>
            <a:ext cx="11683635" cy="4555200"/>
          </a:xfrm>
          <a:prstGeom prst="rect">
            <a:avLst/>
          </a:prstGeom>
        </p:spPr>
        <p:txBody>
          <a:bodyPr spcFirstLastPara="1" vert="horz" wrap="square" lIns="121900" tIns="121900" rIns="121900" bIns="121900" rtlCol="0" anchor="t" anchorCtr="0">
            <a:noAutofit/>
          </a:bodyPr>
          <a:lstStyle/>
          <a:p>
            <a:pPr marL="0" indent="0">
              <a:buNone/>
            </a:pPr>
            <a:r>
              <a:rPr lang="en-CA" dirty="0"/>
              <a:t>Kahoot: </a:t>
            </a:r>
            <a:r>
              <a:rPr lang="en-CA" dirty="0">
                <a:hlinkClick r:id="rId3"/>
              </a:rPr>
              <a:t>https://create.kahoot.it/share/level-basic-treble-and-bass-clef-notes/85198315-69ac-410c-b203-8d7374cc113c</a:t>
            </a:r>
            <a:r>
              <a:rPr lang="en-CA" dirty="0"/>
              <a:t> </a:t>
            </a:r>
            <a:endParaRPr dirty="0"/>
          </a:p>
          <a:p>
            <a:pPr marL="0" indent="0">
              <a:spcBef>
                <a:spcPts val="2133"/>
              </a:spcBef>
              <a:spcAft>
                <a:spcPts val="2133"/>
              </a:spcAft>
              <a:buNone/>
            </a:pPr>
            <a:r>
              <a:rPr lang="en" dirty="0"/>
              <a:t>Online worksheet: </a:t>
            </a:r>
            <a:r>
              <a:rPr lang="en-CA" dirty="0">
                <a:hlinkClick r:id="rId4"/>
              </a:rPr>
              <a:t>https://www.liveworksheets.com/rv2417651la</a:t>
            </a:r>
            <a:r>
              <a:rPr lang="en" dirty="0"/>
              <a:t> </a:t>
            </a:r>
          </a:p>
          <a:p>
            <a:pPr marL="0" indent="0">
              <a:spcBef>
                <a:spcPts val="2133"/>
              </a:spcBef>
              <a:spcAft>
                <a:spcPts val="2133"/>
              </a:spcAft>
              <a:buNone/>
            </a:pPr>
            <a:r>
              <a:rPr lang="en-US" b="0" i="0" dirty="0">
                <a:effectLst/>
              </a:rPr>
              <a:t>Video 01 - Staff and Treble Clef:  </a:t>
            </a:r>
            <a:r>
              <a:rPr lang="en-CA" dirty="0">
                <a:hlinkClick r:id="rId5"/>
              </a:rPr>
              <a:t>https://youtu.be/Iaj5iiZTKeE</a:t>
            </a:r>
            <a:r>
              <a:rPr lang="en-CA" dirty="0"/>
              <a:t> </a:t>
            </a:r>
          </a:p>
          <a:p>
            <a:pPr marL="0" indent="0">
              <a:spcBef>
                <a:spcPts val="2133"/>
              </a:spcBef>
              <a:spcAft>
                <a:spcPts val="2133"/>
              </a:spcAft>
              <a:buNone/>
            </a:pPr>
            <a:r>
              <a:rPr lang="en-US" b="0" i="0" dirty="0">
                <a:effectLst/>
              </a:rPr>
              <a:t>Video 02 - Bass Clef, Ledger Lines, Grand Staff, Middle C:  </a:t>
            </a:r>
            <a:r>
              <a:rPr lang="en-US" b="0" i="0" dirty="0">
                <a:solidFill>
                  <a:srgbClr val="226E93"/>
                </a:solidFill>
                <a:effectLst/>
                <a:hlinkClick r:id="rId6"/>
              </a:rPr>
              <a:t>https://youtu.be/M3MzZ4xZjJw</a:t>
            </a:r>
            <a:r>
              <a:rPr lang="en-US" b="0" i="0" dirty="0">
                <a:solidFill>
                  <a:srgbClr val="226E93"/>
                </a:solidFill>
                <a:effectLst/>
              </a:rPr>
              <a:t>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236460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sp>
        <p:nvSpPr>
          <p:cNvPr id="261" name="Google Shape;261;p36"/>
          <p:cNvSpPr txBox="1">
            <a:spLocks noGrp="1"/>
          </p:cNvSpPr>
          <p:nvPr>
            <p:ph type="title"/>
          </p:nvPr>
        </p:nvSpPr>
        <p:spPr>
          <a:xfrm>
            <a:off x="415600" y="593367"/>
            <a:ext cx="11360800" cy="763600"/>
          </a:xfrm>
          <a:prstGeom prst="rect">
            <a:avLst/>
          </a:prstGeom>
        </p:spPr>
        <p:txBody>
          <a:bodyPr spcFirstLastPara="1" vert="horz" wrap="square" lIns="121900" tIns="121900" rIns="121900" bIns="121900" rtlCol="0" anchor="t" anchorCtr="0">
            <a:noAutofit/>
          </a:bodyPr>
          <a:lstStyle/>
          <a:p>
            <a:r>
              <a:rPr lang="en"/>
              <a:t>Extra practice…...secret words  </a:t>
            </a:r>
            <a:endParaRPr/>
          </a:p>
        </p:txBody>
      </p:sp>
      <p:pic>
        <p:nvPicPr>
          <p:cNvPr id="263" name="Google Shape;263;p36"/>
          <p:cNvPicPr preferRelativeResize="0"/>
          <p:nvPr/>
        </p:nvPicPr>
        <p:blipFill rotWithShape="1">
          <a:blip r:embed="rId3">
            <a:alphaModFix/>
          </a:blip>
          <a:srcRect t="40625" b="11595"/>
          <a:stretch/>
        </p:blipFill>
        <p:spPr>
          <a:xfrm>
            <a:off x="2410880" y="1356967"/>
            <a:ext cx="7370239" cy="4555200"/>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F013013-2972-4B37-A65F-D0780228E781}"/>
              </a:ext>
            </a:extLst>
          </p:cNvPr>
          <p:cNvSpPr>
            <a:spLocks noGrp="1"/>
          </p:cNvSpPr>
          <p:nvPr>
            <p:ph type="ctrTitle"/>
          </p:nvPr>
        </p:nvSpPr>
        <p:spPr/>
        <p:txBody>
          <a:bodyPr/>
          <a:lstStyle/>
          <a:p>
            <a:r>
              <a:rPr lang="en-CA" dirty="0"/>
              <a:t>LESSON 2</a:t>
            </a:r>
          </a:p>
        </p:txBody>
      </p:sp>
      <p:sp>
        <p:nvSpPr>
          <p:cNvPr id="5" name="Subtitle 4">
            <a:extLst>
              <a:ext uri="{FF2B5EF4-FFF2-40B4-BE49-F238E27FC236}">
                <a16:creationId xmlns:a16="http://schemas.microsoft.com/office/drawing/2014/main" id="{6F0A468A-B57D-41AF-96C7-96962FC561B5}"/>
              </a:ext>
            </a:extLst>
          </p:cNvPr>
          <p:cNvSpPr>
            <a:spLocks noGrp="1"/>
          </p:cNvSpPr>
          <p:nvPr>
            <p:ph type="subTitle" idx="1"/>
          </p:nvPr>
        </p:nvSpPr>
        <p:spPr/>
        <p:txBody>
          <a:bodyPr/>
          <a:lstStyle/>
          <a:p>
            <a:r>
              <a:rPr lang="en-CA" dirty="0"/>
              <a:t>Recognizing Rhythm</a:t>
            </a:r>
          </a:p>
        </p:txBody>
      </p:sp>
    </p:spTree>
    <p:extLst>
      <p:ext uri="{BB962C8B-B14F-4D97-AF65-F5344CB8AC3E}">
        <p14:creationId xmlns:p14="http://schemas.microsoft.com/office/powerpoint/2010/main" val="58396209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49"/>
        <p:cNvGrpSpPr/>
        <p:nvPr/>
      </p:nvGrpSpPr>
      <p:grpSpPr>
        <a:xfrm>
          <a:off x="0" y="0"/>
          <a:ext cx="0" cy="0"/>
          <a:chOff x="0" y="0"/>
          <a:chExt cx="0" cy="0"/>
        </a:xfrm>
      </p:grpSpPr>
      <p:sp>
        <p:nvSpPr>
          <p:cNvPr id="150" name="Google Shape;150;p32"/>
          <p:cNvSpPr txBox="1">
            <a:spLocks noGrp="1"/>
          </p:cNvSpPr>
          <p:nvPr>
            <p:ph type="title"/>
          </p:nvPr>
        </p:nvSpPr>
        <p:spPr>
          <a:xfrm>
            <a:off x="648929" y="629266"/>
            <a:ext cx="3505495" cy="1622321"/>
          </a:xfrm>
          <a:prstGeom prst="rect">
            <a:avLst/>
          </a:prstGeom>
        </p:spPr>
        <p:txBody>
          <a:bodyPr spcFirstLastPara="1" vert="horz" lIns="91440" tIns="45720" rIns="91440" bIns="45720" rtlCol="0" anchor="ctr" anchorCtr="0">
            <a:normAutofit/>
          </a:bodyPr>
          <a:lstStyle/>
          <a:p>
            <a:pPr marL="67732" algn="ctr">
              <a:spcBef>
                <a:spcPct val="0"/>
              </a:spcBef>
            </a:pPr>
            <a:r>
              <a:rPr lang="en-US" b="1" kern="1200" dirty="0">
                <a:solidFill>
                  <a:schemeClr val="tx1"/>
                </a:solidFill>
                <a:effectLst/>
                <a:latin typeface="+mj-lt"/>
                <a:ea typeface="+mj-ea"/>
                <a:cs typeface="+mj-cs"/>
              </a:rPr>
              <a:t>Note and Rest Values</a:t>
            </a:r>
            <a:r>
              <a:rPr lang="en-US" kern="1200" dirty="0">
                <a:solidFill>
                  <a:schemeClr val="tx1"/>
                </a:solidFill>
                <a:effectLst/>
                <a:latin typeface="+mj-lt"/>
                <a:ea typeface="+mj-ea"/>
                <a:cs typeface="+mj-cs"/>
              </a:rPr>
              <a:t> </a:t>
            </a:r>
            <a:endParaRPr lang="en-US" kern="1200" dirty="0">
              <a:solidFill>
                <a:schemeClr val="tx1"/>
              </a:solidFill>
              <a:latin typeface="+mj-lt"/>
              <a:ea typeface="+mj-ea"/>
              <a:cs typeface="+mj-cs"/>
            </a:endParaRPr>
          </a:p>
        </p:txBody>
      </p:sp>
      <p:sp>
        <p:nvSpPr>
          <p:cNvPr id="2" name="TextBox 1">
            <a:extLst>
              <a:ext uri="{FF2B5EF4-FFF2-40B4-BE49-F238E27FC236}">
                <a16:creationId xmlns:a16="http://schemas.microsoft.com/office/drawing/2014/main" id="{F65DF397-66FA-4923-8ADA-42033606C3CC}"/>
              </a:ext>
            </a:extLst>
          </p:cNvPr>
          <p:cNvSpPr txBox="1"/>
          <p:nvPr/>
        </p:nvSpPr>
        <p:spPr>
          <a:xfrm>
            <a:off x="648931" y="2438400"/>
            <a:ext cx="3505494" cy="3785419"/>
          </a:xfrm>
          <a:prstGeom prst="rect">
            <a:avLst/>
          </a:prstGeom>
        </p:spPr>
        <p:txBody>
          <a:bodyPr vert="horz" lIns="91440" tIns="45720" rIns="91440" bIns="45720" rtlCol="0">
            <a:noAutofit/>
          </a:bodyPr>
          <a:lstStyle/>
          <a:p>
            <a:pPr indent="-228600">
              <a:lnSpc>
                <a:spcPct val="90000"/>
              </a:lnSpc>
              <a:spcAft>
                <a:spcPts val="600"/>
              </a:spcAft>
              <a:buFont typeface="Arial" panose="020B0604020202020204" pitchFamily="34" charset="0"/>
              <a:buChar char="•"/>
            </a:pPr>
            <a:r>
              <a:rPr lang="en-US" sz="2400" dirty="0">
                <a:effectLst/>
              </a:rPr>
              <a:t>In music, the duration of sound is represented by different shapes called note values. </a:t>
            </a:r>
          </a:p>
          <a:p>
            <a:pPr indent="-228600">
              <a:lnSpc>
                <a:spcPct val="90000"/>
              </a:lnSpc>
              <a:spcAft>
                <a:spcPts val="600"/>
              </a:spcAft>
              <a:buFont typeface="Arial" panose="020B0604020202020204" pitchFamily="34" charset="0"/>
              <a:buChar char="•"/>
            </a:pPr>
            <a:r>
              <a:rPr lang="en-US" sz="2400" dirty="0">
                <a:effectLst/>
              </a:rPr>
              <a:t>The duration of silence is also represented by different shapes called rest values. </a:t>
            </a:r>
          </a:p>
          <a:p>
            <a:pPr indent="-228600">
              <a:lnSpc>
                <a:spcPct val="90000"/>
              </a:lnSpc>
              <a:spcAft>
                <a:spcPts val="600"/>
              </a:spcAft>
              <a:buFont typeface="Arial" panose="020B0604020202020204" pitchFamily="34" charset="0"/>
              <a:buChar char="•"/>
            </a:pPr>
            <a:r>
              <a:rPr lang="en-US" sz="2400" dirty="0">
                <a:effectLst/>
              </a:rPr>
              <a:t>See the chart for the most common Notes and Rests.</a:t>
            </a:r>
            <a:endParaRPr lang="en-US" sz="2400" dirty="0"/>
          </a:p>
        </p:txBody>
      </p:sp>
      <p:sp>
        <p:nvSpPr>
          <p:cNvPr id="92" name="Rectangle 91">
            <a:extLst>
              <a:ext uri="{FF2B5EF4-FFF2-40B4-BE49-F238E27FC236}">
                <a16:creationId xmlns:a16="http://schemas.microsoft.com/office/drawing/2014/main" id="{5E39A796-BE83-48B1-B33F-35C4A32AAB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9056" y="0"/>
            <a:ext cx="7552944"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ounded Rectangle 9">
            <a:extLst>
              <a:ext uri="{FF2B5EF4-FFF2-40B4-BE49-F238E27FC236}">
                <a16:creationId xmlns:a16="http://schemas.microsoft.com/office/drawing/2014/main" id="{72F84B47-E267-4194-8194-831DB7B55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23688" y="557784"/>
            <a:ext cx="6584098"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1" name="Google Shape;151;p32" descr="Shape&#10;&#10;Description automatically generated"/>
          <p:cNvPicPr preferRelativeResize="0"/>
          <p:nvPr/>
        </p:nvPicPr>
        <p:blipFill>
          <a:blip r:embed="rId3"/>
          <a:stretch>
            <a:fillRect/>
          </a:stretch>
        </p:blipFill>
        <p:spPr>
          <a:xfrm>
            <a:off x="6048688" y="807593"/>
            <a:ext cx="4733678" cy="5239568"/>
          </a:xfrm>
          <a:prstGeom prst="rect">
            <a:avLst/>
          </a:prstGeom>
          <a:noFill/>
          <a:effec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31BAD53-4E89-4F62-BBB7-26359763ED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62756DA2-40EB-4C6F-B962-5822FFB54F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653438" cy="6858000"/>
          </a:xfrm>
          <a:custGeom>
            <a:avLst/>
            <a:gdLst>
              <a:gd name="connsiteX0" fmla="*/ 0 w 6096000"/>
              <a:gd name="connsiteY0" fmla="*/ 0 h 6858000"/>
              <a:gd name="connsiteX1" fmla="*/ 5567517 w 6096000"/>
              <a:gd name="connsiteY1" fmla="*/ 0 h 6858000"/>
              <a:gd name="connsiteX2" fmla="*/ 5566938 w 6096000"/>
              <a:gd name="connsiteY2" fmla="*/ 1705 h 6858000"/>
              <a:gd name="connsiteX3" fmla="*/ 5551594 w 6096000"/>
              <a:gd name="connsiteY3" fmla="*/ 17287 h 6858000"/>
              <a:gd name="connsiteX4" fmla="*/ 5545641 w 6096000"/>
              <a:gd name="connsiteY4" fmla="*/ 130336 h 6858000"/>
              <a:gd name="connsiteX5" fmla="*/ 5538289 w 6096000"/>
              <a:gd name="connsiteY5" fmla="*/ 187093 h 6858000"/>
              <a:gd name="connsiteX6" fmla="*/ 5545790 w 6096000"/>
              <a:gd name="connsiteY6" fmla="*/ 265704 h 6858000"/>
              <a:gd name="connsiteX7" fmla="*/ 5542313 w 6096000"/>
              <a:gd name="connsiteY7" fmla="*/ 354566 h 6858000"/>
              <a:gd name="connsiteX8" fmla="*/ 5524126 w 6096000"/>
              <a:gd name="connsiteY8" fmla="*/ 472000 h 6858000"/>
              <a:gd name="connsiteX9" fmla="*/ 5522170 w 6096000"/>
              <a:gd name="connsiteY9" fmla="*/ 473782 h 6858000"/>
              <a:gd name="connsiteX10" fmla="*/ 5521798 w 6096000"/>
              <a:gd name="connsiteY10" fmla="*/ 491380 h 6858000"/>
              <a:gd name="connsiteX11" fmla="*/ 5536419 w 6096000"/>
              <a:gd name="connsiteY11" fmla="*/ 531675 h 6858000"/>
              <a:gd name="connsiteX12" fmla="*/ 5533435 w 6096000"/>
              <a:gd name="connsiteY12" fmla="*/ 536015 h 6858000"/>
              <a:gd name="connsiteX13" fmla="*/ 5538088 w 6096000"/>
              <a:gd name="connsiteY13" fmla="*/ 572092 h 6858000"/>
              <a:gd name="connsiteX14" fmla="*/ 5536061 w 6096000"/>
              <a:gd name="connsiteY14" fmla="*/ 572511 h 6858000"/>
              <a:gd name="connsiteX15" fmla="*/ 5528218 w 6096000"/>
              <a:gd name="connsiteY15" fmla="*/ 582332 h 6858000"/>
              <a:gd name="connsiteX16" fmla="*/ 5518011 w 6096000"/>
              <a:gd name="connsiteY16" fmla="*/ 601285 h 6858000"/>
              <a:gd name="connsiteX17" fmla="*/ 5473174 w 6096000"/>
              <a:gd name="connsiteY17" fmla="*/ 681608 h 6858000"/>
              <a:gd name="connsiteX18" fmla="*/ 5472963 w 6096000"/>
              <a:gd name="connsiteY18" fmla="*/ 689151 h 6858000"/>
              <a:gd name="connsiteX19" fmla="*/ 5472485 w 6096000"/>
              <a:gd name="connsiteY19" fmla="*/ 689289 h 6858000"/>
              <a:gd name="connsiteX20" fmla="*/ 5471326 w 6096000"/>
              <a:gd name="connsiteY20" fmla="*/ 697222 h 6858000"/>
              <a:gd name="connsiteX21" fmla="*/ 5472164 w 6096000"/>
              <a:gd name="connsiteY21" fmla="*/ 717531 h 6858000"/>
              <a:gd name="connsiteX22" fmla="*/ 5468891 w 6096000"/>
              <a:gd name="connsiteY22" fmla="*/ 722494 h 6858000"/>
              <a:gd name="connsiteX23" fmla="*/ 5463081 w 6096000"/>
              <a:gd name="connsiteY23" fmla="*/ 724368 h 6858000"/>
              <a:gd name="connsiteX24" fmla="*/ 5446981 w 6096000"/>
              <a:gd name="connsiteY24" fmla="*/ 752692 h 6858000"/>
              <a:gd name="connsiteX25" fmla="*/ 5417190 w 6096000"/>
              <a:gd name="connsiteY25" fmla="*/ 816346 h 6858000"/>
              <a:gd name="connsiteX26" fmla="*/ 5388958 w 6096000"/>
              <a:gd name="connsiteY26" fmla="*/ 889417 h 6858000"/>
              <a:gd name="connsiteX27" fmla="*/ 5307044 w 6096000"/>
              <a:gd name="connsiteY27" fmla="*/ 1063288 h 6858000"/>
              <a:gd name="connsiteX28" fmla="*/ 5303837 w 6096000"/>
              <a:gd name="connsiteY28" fmla="*/ 1157176 h 6858000"/>
              <a:gd name="connsiteX29" fmla="*/ 5286494 w 6096000"/>
              <a:gd name="connsiteY29" fmla="*/ 1210776 h 6858000"/>
              <a:gd name="connsiteX30" fmla="*/ 5282463 w 6096000"/>
              <a:gd name="connsiteY30" fmla="*/ 1301993 h 6858000"/>
              <a:gd name="connsiteX31" fmla="*/ 5252235 w 6096000"/>
              <a:gd name="connsiteY31" fmla="*/ 1360879 h 6858000"/>
              <a:gd name="connsiteX32" fmla="*/ 5244497 w 6096000"/>
              <a:gd name="connsiteY32" fmla="*/ 1404045 h 6858000"/>
              <a:gd name="connsiteX33" fmla="*/ 5223823 w 6096000"/>
              <a:gd name="connsiteY33" fmla="*/ 1429568 h 6858000"/>
              <a:gd name="connsiteX34" fmla="*/ 5224851 w 6096000"/>
              <a:gd name="connsiteY34" fmla="*/ 1430305 h 6858000"/>
              <a:gd name="connsiteX35" fmla="*/ 5212394 w 6096000"/>
              <a:gd name="connsiteY35" fmla="*/ 1463304 h 6858000"/>
              <a:gd name="connsiteX36" fmla="*/ 5209958 w 6096000"/>
              <a:gd name="connsiteY36" fmla="*/ 1514846 h 6858000"/>
              <a:gd name="connsiteX37" fmla="*/ 5206417 w 6096000"/>
              <a:gd name="connsiteY37" fmla="*/ 1519731 h 6858000"/>
              <a:gd name="connsiteX38" fmla="*/ 5206640 w 6096000"/>
              <a:gd name="connsiteY38" fmla="*/ 1519929 h 6858000"/>
              <a:gd name="connsiteX39" fmla="*/ 5207632 w 6096000"/>
              <a:gd name="connsiteY39" fmla="*/ 1546022 h 6858000"/>
              <a:gd name="connsiteX40" fmla="*/ 5212030 w 6096000"/>
              <a:gd name="connsiteY40" fmla="*/ 1578752 h 6858000"/>
              <a:gd name="connsiteX41" fmla="*/ 5203533 w 6096000"/>
              <a:gd name="connsiteY41" fmla="*/ 1647555 h 6858000"/>
              <a:gd name="connsiteX42" fmla="*/ 5190877 w 6096000"/>
              <a:gd name="connsiteY42" fmla="*/ 1715685 h 6858000"/>
              <a:gd name="connsiteX43" fmla="*/ 5184235 w 6096000"/>
              <a:gd name="connsiteY43" fmla="*/ 1740358 h 6858000"/>
              <a:gd name="connsiteX44" fmla="*/ 5181475 w 6096000"/>
              <a:gd name="connsiteY44" fmla="*/ 1784314 h 6858000"/>
              <a:gd name="connsiteX45" fmla="*/ 5185845 w 6096000"/>
              <a:gd name="connsiteY45" fmla="*/ 1804434 h 6858000"/>
              <a:gd name="connsiteX46" fmla="*/ 5185068 w 6096000"/>
              <a:gd name="connsiteY46" fmla="*/ 1805316 h 6858000"/>
              <a:gd name="connsiteX47" fmla="*/ 5188593 w 6096000"/>
              <a:gd name="connsiteY47" fmla="*/ 1807109 h 6858000"/>
              <a:gd name="connsiteX48" fmla="*/ 5185920 w 6096000"/>
              <a:gd name="connsiteY48" fmla="*/ 1821003 h 6858000"/>
              <a:gd name="connsiteX49" fmla="*/ 5183543 w 6096000"/>
              <a:gd name="connsiteY49" fmla="*/ 1824832 h 6858000"/>
              <a:gd name="connsiteX50" fmla="*/ 5182235 w 6096000"/>
              <a:gd name="connsiteY50" fmla="*/ 1830429 h 6858000"/>
              <a:gd name="connsiteX51" fmla="*/ 5182525 w 6096000"/>
              <a:gd name="connsiteY51" fmla="*/ 1830569 h 6858000"/>
              <a:gd name="connsiteX52" fmla="*/ 5180663 w 6096000"/>
              <a:gd name="connsiteY52" fmla="*/ 1835810 h 6858000"/>
              <a:gd name="connsiteX53" fmla="*/ 5167452 w 6096000"/>
              <a:gd name="connsiteY53" fmla="*/ 1861483 h 6858000"/>
              <a:gd name="connsiteX54" fmla="*/ 5174266 w 6096000"/>
              <a:gd name="connsiteY54" fmla="*/ 1892417 h 6858000"/>
              <a:gd name="connsiteX55" fmla="*/ 5189262 w 6096000"/>
              <a:gd name="connsiteY55" fmla="*/ 1895114 h 6858000"/>
              <a:gd name="connsiteX56" fmla="*/ 5187100 w 6096000"/>
              <a:gd name="connsiteY56" fmla="*/ 1899379 h 6858000"/>
              <a:gd name="connsiteX57" fmla="*/ 5180471 w 6096000"/>
              <a:gd name="connsiteY57" fmla="*/ 1907867 h 6858000"/>
              <a:gd name="connsiteX58" fmla="*/ 5181361 w 6096000"/>
              <a:gd name="connsiteY58" fmla="*/ 1910265 h 6858000"/>
              <a:gd name="connsiteX59" fmla="*/ 5178268 w 6096000"/>
              <a:gd name="connsiteY59" fmla="*/ 1935584 h 6858000"/>
              <a:gd name="connsiteX60" fmla="*/ 5183619 w 6096000"/>
              <a:gd name="connsiteY60" fmla="*/ 1942021 h 6858000"/>
              <a:gd name="connsiteX61" fmla="*/ 5184480 w 6096000"/>
              <a:gd name="connsiteY61" fmla="*/ 1945112 h 6858000"/>
              <a:gd name="connsiteX62" fmla="*/ 5172776 w 6096000"/>
              <a:gd name="connsiteY62" fmla="*/ 1961162 h 6858000"/>
              <a:gd name="connsiteX63" fmla="*/ 5168513 w 6096000"/>
              <a:gd name="connsiteY63" fmla="*/ 1969445 h 6858000"/>
              <a:gd name="connsiteX64" fmla="*/ 5126597 w 6096000"/>
              <a:gd name="connsiteY64" fmla="*/ 2024270 h 6858000"/>
              <a:gd name="connsiteX65" fmla="*/ 5119528 w 6096000"/>
              <a:gd name="connsiteY65" fmla="*/ 2107942 h 6858000"/>
              <a:gd name="connsiteX66" fmla="*/ 5110356 w 6096000"/>
              <a:gd name="connsiteY66" fmla="*/ 2193455 h 6858000"/>
              <a:gd name="connsiteX67" fmla="*/ 5104992 w 6096000"/>
              <a:gd name="connsiteY67" fmla="*/ 2260088 h 6858000"/>
              <a:gd name="connsiteX68" fmla="*/ 5059439 w 6096000"/>
              <a:gd name="connsiteY68" fmla="*/ 2335735 h 6858000"/>
              <a:gd name="connsiteX69" fmla="*/ 5022061 w 6096000"/>
              <a:gd name="connsiteY69" fmla="*/ 2408995 h 6858000"/>
              <a:gd name="connsiteX70" fmla="*/ 5022253 w 6096000"/>
              <a:gd name="connsiteY70" fmla="*/ 2445869 h 6858000"/>
              <a:gd name="connsiteX71" fmla="*/ 5011426 w 6096000"/>
              <a:gd name="connsiteY71" fmla="*/ 2496499 h 6858000"/>
              <a:gd name="connsiteX72" fmla="*/ 4994224 w 6096000"/>
              <a:gd name="connsiteY72" fmla="*/ 2549900 h 6858000"/>
              <a:gd name="connsiteX73" fmla="*/ 4995245 w 6096000"/>
              <a:gd name="connsiteY73" fmla="*/ 2596456 h 6858000"/>
              <a:gd name="connsiteX74" fmla="*/ 4988570 w 6096000"/>
              <a:gd name="connsiteY74" fmla="*/ 2606088 h 6858000"/>
              <a:gd name="connsiteX75" fmla="*/ 4988371 w 6096000"/>
              <a:gd name="connsiteY75" fmla="*/ 2635351 h 6858000"/>
              <a:gd name="connsiteX76" fmla="*/ 4983212 w 6096000"/>
              <a:gd name="connsiteY76" fmla="*/ 2665666 h 6858000"/>
              <a:gd name="connsiteX77" fmla="*/ 4968234 w 6096000"/>
              <a:gd name="connsiteY77" fmla="*/ 2715895 h 6858000"/>
              <a:gd name="connsiteX78" fmla="*/ 4975888 w 6096000"/>
              <a:gd name="connsiteY78" fmla="*/ 2725052 h 6858000"/>
              <a:gd name="connsiteX79" fmla="*/ 4980195 w 6096000"/>
              <a:gd name="connsiteY79" fmla="*/ 2726489 h 6858000"/>
              <a:gd name="connsiteX80" fmla="*/ 4976218 w 6096000"/>
              <a:gd name="connsiteY80" fmla="*/ 2740278 h 6858000"/>
              <a:gd name="connsiteX81" fmla="*/ 4980571 w 6096000"/>
              <a:gd name="connsiteY81" fmla="*/ 2751112 h 6858000"/>
              <a:gd name="connsiteX82" fmla="*/ 4973893 w 6096000"/>
              <a:gd name="connsiteY82" fmla="*/ 2760208 h 6858000"/>
              <a:gd name="connsiteX83" fmla="*/ 4979005 w 6096000"/>
              <a:gd name="connsiteY83" fmla="*/ 2790136 h 6858000"/>
              <a:gd name="connsiteX84" fmla="*/ 4986137 w 6096000"/>
              <a:gd name="connsiteY84" fmla="*/ 2804183 h 6858000"/>
              <a:gd name="connsiteX85" fmla="*/ 4986175 w 6096000"/>
              <a:gd name="connsiteY85" fmla="*/ 2825860 h 6858000"/>
              <a:gd name="connsiteX86" fmla="*/ 4993936 w 6096000"/>
              <a:gd name="connsiteY86" fmla="*/ 2911749 h 6858000"/>
              <a:gd name="connsiteX87" fmla="*/ 4992563 w 6096000"/>
              <a:gd name="connsiteY87" fmla="*/ 2977278 h 6858000"/>
              <a:gd name="connsiteX88" fmla="*/ 4980516 w 6096000"/>
              <a:gd name="connsiteY88" fmla="*/ 2991092 h 6858000"/>
              <a:gd name="connsiteX89" fmla="*/ 4992801 w 6096000"/>
              <a:gd name="connsiteY89" fmla="*/ 3020247 h 6858000"/>
              <a:gd name="connsiteX90" fmla="*/ 5014805 w 6096000"/>
              <a:gd name="connsiteY90" fmla="*/ 3065434 h 6858000"/>
              <a:gd name="connsiteX91" fmla="*/ 5002733 w 6096000"/>
              <a:gd name="connsiteY91" fmla="*/ 3103777 h 6858000"/>
              <a:gd name="connsiteX92" fmla="*/ 5002941 w 6096000"/>
              <a:gd name="connsiteY92" fmla="*/ 3151828 h 6858000"/>
              <a:gd name="connsiteX93" fmla="*/ 5002883 w 6096000"/>
              <a:gd name="connsiteY93" fmla="*/ 3180546 h 6858000"/>
              <a:gd name="connsiteX94" fmla="*/ 5016711 w 6096000"/>
              <a:gd name="connsiteY94" fmla="*/ 3258677 h 6858000"/>
              <a:gd name="connsiteX95" fmla="*/ 5017918 w 6096000"/>
              <a:gd name="connsiteY95" fmla="*/ 3262610 h 6858000"/>
              <a:gd name="connsiteX96" fmla="*/ 5011672 w 6096000"/>
              <a:gd name="connsiteY96" fmla="*/ 3277179 h 6858000"/>
              <a:gd name="connsiteX97" fmla="*/ 5009344 w 6096000"/>
              <a:gd name="connsiteY97" fmla="*/ 3278130 h 6858000"/>
              <a:gd name="connsiteX98" fmla="*/ 5026770 w 6096000"/>
              <a:gd name="connsiteY98" fmla="*/ 3325671 h 6858000"/>
              <a:gd name="connsiteX99" fmla="*/ 5024571 w 6096000"/>
              <a:gd name="connsiteY99" fmla="*/ 3332072 h 6858000"/>
              <a:gd name="connsiteX100" fmla="*/ 5041705 w 6096000"/>
              <a:gd name="connsiteY100" fmla="*/ 3362948 h 6858000"/>
              <a:gd name="connsiteX101" fmla="*/ 5047477 w 6096000"/>
              <a:gd name="connsiteY101" fmla="*/ 3378959 h 6858000"/>
              <a:gd name="connsiteX102" fmla="*/ 5060758 w 6096000"/>
              <a:gd name="connsiteY102" fmla="*/ 3407057 h 6858000"/>
              <a:gd name="connsiteX103" fmla="*/ 5058968 w 6096000"/>
              <a:gd name="connsiteY103" fmla="*/ 3409825 h 6858000"/>
              <a:gd name="connsiteX104" fmla="*/ 5062667 w 6096000"/>
              <a:gd name="connsiteY104" fmla="*/ 3415218 h 6858000"/>
              <a:gd name="connsiteX105" fmla="*/ 5060928 w 6096000"/>
              <a:gd name="connsiteY105" fmla="*/ 3419880 h 6858000"/>
              <a:gd name="connsiteX106" fmla="*/ 5062923 w 6096000"/>
              <a:gd name="connsiteY106" fmla="*/ 3424545 h 6858000"/>
              <a:gd name="connsiteX107" fmla="*/ 5064623 w 6096000"/>
              <a:gd name="connsiteY107" fmla="*/ 3476412 h 6858000"/>
              <a:gd name="connsiteX108" fmla="*/ 5069684 w 6096000"/>
              <a:gd name="connsiteY108" fmla="*/ 3486850 h 6858000"/>
              <a:gd name="connsiteX109" fmla="*/ 5063339 w 6096000"/>
              <a:gd name="connsiteY109" fmla="*/ 3496391 h 6858000"/>
              <a:gd name="connsiteX110" fmla="*/ 5070139 w 6096000"/>
              <a:gd name="connsiteY110" fmla="*/ 3531201 h 6858000"/>
              <a:gd name="connsiteX111" fmla="*/ 5079896 w 6096000"/>
              <a:gd name="connsiteY111" fmla="*/ 3542019 h 6858000"/>
              <a:gd name="connsiteX112" fmla="*/ 5087540 w 6096000"/>
              <a:gd name="connsiteY112" fmla="*/ 3552249 h 6858000"/>
              <a:gd name="connsiteX113" fmla="*/ 5087902 w 6096000"/>
              <a:gd name="connsiteY113" fmla="*/ 3553678 h 6858000"/>
              <a:gd name="connsiteX114" fmla="*/ 5091509 w 6096000"/>
              <a:gd name="connsiteY114" fmla="*/ 3568021 h 6858000"/>
              <a:gd name="connsiteX115" fmla="*/ 5091934 w 6096000"/>
              <a:gd name="connsiteY115" fmla="*/ 3569719 h 6858000"/>
              <a:gd name="connsiteX116" fmla="*/ 5089362 w 6096000"/>
              <a:gd name="connsiteY116" fmla="*/ 3586412 h 6858000"/>
              <a:gd name="connsiteX117" fmla="*/ 5092358 w 6096000"/>
              <a:gd name="connsiteY117" fmla="*/ 3597336 h 6858000"/>
              <a:gd name="connsiteX118" fmla="*/ 5084254 w 6096000"/>
              <a:gd name="connsiteY118" fmla="*/ 3606007 h 6858000"/>
              <a:gd name="connsiteX119" fmla="*/ 5084281 w 6096000"/>
              <a:gd name="connsiteY119" fmla="*/ 3641228 h 6858000"/>
              <a:gd name="connsiteX120" fmla="*/ 5091848 w 6096000"/>
              <a:gd name="connsiteY120" fmla="*/ 3653088 h 6858000"/>
              <a:gd name="connsiteX121" fmla="*/ 5097436 w 6096000"/>
              <a:gd name="connsiteY121" fmla="*/ 3664114 h 6858000"/>
              <a:gd name="connsiteX122" fmla="*/ 5097518 w 6096000"/>
              <a:gd name="connsiteY122" fmla="*/ 3665569 h 6858000"/>
              <a:gd name="connsiteX123" fmla="*/ 5099829 w 6096000"/>
              <a:gd name="connsiteY123" fmla="*/ 3707357 h 6858000"/>
              <a:gd name="connsiteX124" fmla="*/ 5114696 w 6096000"/>
              <a:gd name="connsiteY124" fmla="*/ 3778166 h 6858000"/>
              <a:gd name="connsiteX125" fmla="*/ 5135379 w 6096000"/>
              <a:gd name="connsiteY125" fmla="*/ 3878222 h 6858000"/>
              <a:gd name="connsiteX126" fmla="*/ 5130138 w 6096000"/>
              <a:gd name="connsiteY126" fmla="*/ 4048117 h 6858000"/>
              <a:gd name="connsiteX127" fmla="*/ 5090040 w 6096000"/>
              <a:gd name="connsiteY127" fmla="*/ 4219510 h 6858000"/>
              <a:gd name="connsiteX128" fmla="*/ 5092812 w 6096000"/>
              <a:gd name="connsiteY128" fmla="*/ 4411258 h 6858000"/>
              <a:gd name="connsiteX129" fmla="*/ 5084599 w 6096000"/>
              <a:gd name="connsiteY129" fmla="*/ 4488531 h 6858000"/>
              <a:gd name="connsiteX130" fmla="*/ 5084072 w 6096000"/>
              <a:gd name="connsiteY130" fmla="*/ 4539168 h 6858000"/>
              <a:gd name="connsiteX131" fmla="*/ 5068936 w 6096000"/>
              <a:gd name="connsiteY131" fmla="*/ 4625153 h 6858000"/>
              <a:gd name="connsiteX132" fmla="*/ 5059114 w 6096000"/>
              <a:gd name="connsiteY132" fmla="*/ 4733115 h 6858000"/>
              <a:gd name="connsiteX133" fmla="*/ 5037209 w 6096000"/>
              <a:gd name="connsiteY133" fmla="*/ 4844323 h 6858000"/>
              <a:gd name="connsiteX134" fmla="*/ 5020638 w 6096000"/>
              <a:gd name="connsiteY134" fmla="*/ 4877992 h 6858000"/>
              <a:gd name="connsiteX135" fmla="*/ 5006413 w 6096000"/>
              <a:gd name="connsiteY135" fmla="*/ 4925805 h 6858000"/>
              <a:gd name="connsiteX136" fmla="*/ 4971037 w 6096000"/>
              <a:gd name="connsiteY136" fmla="*/ 5009272 h 6858000"/>
              <a:gd name="connsiteX137" fmla="*/ 4963105 w 6096000"/>
              <a:gd name="connsiteY137" fmla="*/ 5111369 h 6858000"/>
              <a:gd name="connsiteX138" fmla="*/ 4976341 w 6096000"/>
              <a:gd name="connsiteY138" fmla="*/ 5210876 h 6858000"/>
              <a:gd name="connsiteX139" fmla="*/ 4980617 w 6096000"/>
              <a:gd name="connsiteY139" fmla="*/ 5269726 h 6858000"/>
              <a:gd name="connsiteX140" fmla="*/ 4997733 w 6096000"/>
              <a:gd name="connsiteY140" fmla="*/ 5464225 h 6858000"/>
              <a:gd name="connsiteX141" fmla="*/ 5001400 w 6096000"/>
              <a:gd name="connsiteY141" fmla="*/ 5594585 h 6858000"/>
              <a:gd name="connsiteX142" fmla="*/ 4983700 w 6096000"/>
              <a:gd name="connsiteY142" fmla="*/ 5667896 h 6858000"/>
              <a:gd name="connsiteX143" fmla="*/ 4968506 w 6096000"/>
              <a:gd name="connsiteY143" fmla="*/ 5769225 h 6858000"/>
              <a:gd name="connsiteX144" fmla="*/ 4969765 w 6096000"/>
              <a:gd name="connsiteY144" fmla="*/ 5823324 h 6858000"/>
              <a:gd name="connsiteX145" fmla="*/ 4966129 w 6096000"/>
              <a:gd name="connsiteY145" fmla="*/ 5862699 h 6858000"/>
              <a:gd name="connsiteX146" fmla="*/ 4970695 w 6096000"/>
              <a:gd name="connsiteY146" fmla="*/ 5906467 h 6858000"/>
              <a:gd name="connsiteX147" fmla="*/ 4991568 w 6096000"/>
              <a:gd name="connsiteY147" fmla="*/ 5939847 h 6858000"/>
              <a:gd name="connsiteX148" fmla="*/ 4986815 w 6096000"/>
              <a:gd name="connsiteY148" fmla="*/ 5973994 h 6858000"/>
              <a:gd name="connsiteX149" fmla="*/ 4987776 w 6096000"/>
              <a:gd name="connsiteY149" fmla="*/ 6089693 h 6858000"/>
              <a:gd name="connsiteX150" fmla="*/ 4991621 w 6096000"/>
              <a:gd name="connsiteY150" fmla="*/ 6224938 h 6858000"/>
              <a:gd name="connsiteX151" fmla="*/ 5017157 w 6096000"/>
              <a:gd name="connsiteY151" fmla="*/ 6370251 h 6858000"/>
              <a:gd name="connsiteX152" fmla="*/ 5040797 w 6096000"/>
              <a:gd name="connsiteY152" fmla="*/ 6541313 h 6858000"/>
              <a:gd name="connsiteX153" fmla="*/ 5045375 w 6096000"/>
              <a:gd name="connsiteY153" fmla="*/ 6640957 h 6858000"/>
              <a:gd name="connsiteX154" fmla="*/ 5058442 w 6096000"/>
              <a:gd name="connsiteY154" fmla="*/ 6705297 h 6858000"/>
              <a:gd name="connsiteX155" fmla="*/ 5071125 w 6096000"/>
              <a:gd name="connsiteY155" fmla="*/ 6759582 h 6858000"/>
              <a:gd name="connsiteX156" fmla="*/ 5069172 w 6096000"/>
              <a:gd name="connsiteY156" fmla="*/ 6817746 h 6858000"/>
              <a:gd name="connsiteX157" fmla="*/ 5072322 w 6096000"/>
              <a:gd name="connsiteY157" fmla="*/ 6843646 h 6858000"/>
              <a:gd name="connsiteX158" fmla="*/ 5091388 w 6096000"/>
              <a:gd name="connsiteY158" fmla="*/ 6857998 h 6858000"/>
              <a:gd name="connsiteX159" fmla="*/ 6096000 w 6096000"/>
              <a:gd name="connsiteY159" fmla="*/ 6857998 h 6858000"/>
              <a:gd name="connsiteX160" fmla="*/ 6096000 w 6096000"/>
              <a:gd name="connsiteY160" fmla="*/ 6858000 h 6858000"/>
              <a:gd name="connsiteX161" fmla="*/ 0 w 6096000"/>
              <a:gd name="connsiteY16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Lst>
            <a:rect l="l" t="t" r="r" b="b"/>
            <a:pathLst>
              <a:path w="6096000" h="6858000">
                <a:moveTo>
                  <a:pt x="0" y="0"/>
                </a:moveTo>
                <a:lnTo>
                  <a:pt x="5567517" y="0"/>
                </a:lnTo>
                <a:lnTo>
                  <a:pt x="5566938" y="1705"/>
                </a:lnTo>
                <a:cubicBezTo>
                  <a:pt x="5563126" y="8440"/>
                  <a:pt x="5558112" y="13784"/>
                  <a:pt x="5551594" y="17287"/>
                </a:cubicBezTo>
                <a:cubicBezTo>
                  <a:pt x="5562364" y="82036"/>
                  <a:pt x="5510349" y="69804"/>
                  <a:pt x="5545641" y="130336"/>
                </a:cubicBezTo>
                <a:cubicBezTo>
                  <a:pt x="5526953" y="117589"/>
                  <a:pt x="5536978" y="162458"/>
                  <a:pt x="5538289" y="187093"/>
                </a:cubicBezTo>
                <a:cubicBezTo>
                  <a:pt x="5536205" y="226511"/>
                  <a:pt x="5545722" y="205530"/>
                  <a:pt x="5545790" y="265704"/>
                </a:cubicBezTo>
                <a:cubicBezTo>
                  <a:pt x="5542296" y="317533"/>
                  <a:pt x="5543813" y="325288"/>
                  <a:pt x="5542313" y="354566"/>
                </a:cubicBezTo>
                <a:lnTo>
                  <a:pt x="5524126" y="472000"/>
                </a:lnTo>
                <a:lnTo>
                  <a:pt x="5522170" y="473782"/>
                </a:lnTo>
                <a:cubicBezTo>
                  <a:pt x="5517847" y="482008"/>
                  <a:pt x="5518682" y="487340"/>
                  <a:pt x="5521798" y="491380"/>
                </a:cubicBezTo>
                <a:lnTo>
                  <a:pt x="5536419" y="531675"/>
                </a:lnTo>
                <a:lnTo>
                  <a:pt x="5533435" y="536015"/>
                </a:lnTo>
                <a:lnTo>
                  <a:pt x="5538088" y="572092"/>
                </a:lnTo>
                <a:lnTo>
                  <a:pt x="5536061" y="572511"/>
                </a:lnTo>
                <a:cubicBezTo>
                  <a:pt x="5531611" y="574271"/>
                  <a:pt x="5528529" y="577121"/>
                  <a:pt x="5528218" y="582332"/>
                </a:cubicBezTo>
                <a:cubicBezTo>
                  <a:pt x="5498002" y="573171"/>
                  <a:pt x="5516262" y="585107"/>
                  <a:pt x="5518011" y="601285"/>
                </a:cubicBezTo>
                <a:cubicBezTo>
                  <a:pt x="5508838" y="617831"/>
                  <a:pt x="5480684" y="666964"/>
                  <a:pt x="5473174" y="681608"/>
                </a:cubicBezTo>
                <a:cubicBezTo>
                  <a:pt x="5473102" y="684122"/>
                  <a:pt x="5473033" y="686637"/>
                  <a:pt x="5472963" y="689151"/>
                </a:cubicBezTo>
                <a:lnTo>
                  <a:pt x="5472485" y="689289"/>
                </a:lnTo>
                <a:cubicBezTo>
                  <a:pt x="5471434" y="690905"/>
                  <a:pt x="5470986" y="693376"/>
                  <a:pt x="5471326" y="697222"/>
                </a:cubicBezTo>
                <a:cubicBezTo>
                  <a:pt x="5471606" y="703992"/>
                  <a:pt x="5471884" y="710761"/>
                  <a:pt x="5472164" y="717531"/>
                </a:cubicBezTo>
                <a:lnTo>
                  <a:pt x="5468891" y="722494"/>
                </a:lnTo>
                <a:lnTo>
                  <a:pt x="5463081" y="724368"/>
                </a:lnTo>
                <a:lnTo>
                  <a:pt x="5446981" y="752692"/>
                </a:lnTo>
                <a:cubicBezTo>
                  <a:pt x="5454691" y="764380"/>
                  <a:pt x="5422719" y="808083"/>
                  <a:pt x="5417190" y="816346"/>
                </a:cubicBezTo>
                <a:lnTo>
                  <a:pt x="5388958" y="889417"/>
                </a:lnTo>
                <a:cubicBezTo>
                  <a:pt x="5320491" y="969963"/>
                  <a:pt x="5321907" y="1005331"/>
                  <a:pt x="5307044" y="1063288"/>
                </a:cubicBezTo>
                <a:cubicBezTo>
                  <a:pt x="5313332" y="1111028"/>
                  <a:pt x="5317096" y="1110140"/>
                  <a:pt x="5303837" y="1157176"/>
                </a:cubicBezTo>
                <a:cubicBezTo>
                  <a:pt x="5301103" y="1192124"/>
                  <a:pt x="5301884" y="1197232"/>
                  <a:pt x="5286494" y="1210776"/>
                </a:cubicBezTo>
                <a:lnTo>
                  <a:pt x="5282463" y="1301993"/>
                </a:lnTo>
                <a:lnTo>
                  <a:pt x="5252235" y="1360879"/>
                </a:lnTo>
                <a:lnTo>
                  <a:pt x="5244497" y="1404045"/>
                </a:lnTo>
                <a:lnTo>
                  <a:pt x="5223823" y="1429568"/>
                </a:lnTo>
                <a:lnTo>
                  <a:pt x="5224851" y="1430305"/>
                </a:lnTo>
                <a:cubicBezTo>
                  <a:pt x="5226697" y="1432466"/>
                  <a:pt x="5214738" y="1459891"/>
                  <a:pt x="5212394" y="1463304"/>
                </a:cubicBezTo>
                <a:cubicBezTo>
                  <a:pt x="5209912" y="1477394"/>
                  <a:pt x="5213027" y="1501295"/>
                  <a:pt x="5209958" y="1514846"/>
                </a:cubicBezTo>
                <a:lnTo>
                  <a:pt x="5206417" y="1519731"/>
                </a:lnTo>
                <a:lnTo>
                  <a:pt x="5206640" y="1519929"/>
                </a:lnTo>
                <a:cubicBezTo>
                  <a:pt x="5206490" y="1521210"/>
                  <a:pt x="5209710" y="1543635"/>
                  <a:pt x="5207632" y="1546022"/>
                </a:cubicBezTo>
                <a:lnTo>
                  <a:pt x="5212030" y="1578752"/>
                </a:lnTo>
                <a:cubicBezTo>
                  <a:pt x="5206147" y="1605585"/>
                  <a:pt x="5226381" y="1622803"/>
                  <a:pt x="5203533" y="1647555"/>
                </a:cubicBezTo>
                <a:cubicBezTo>
                  <a:pt x="5198128" y="1672675"/>
                  <a:pt x="5203213" y="1694404"/>
                  <a:pt x="5190877" y="1715685"/>
                </a:cubicBezTo>
                <a:cubicBezTo>
                  <a:pt x="5196815" y="1724301"/>
                  <a:pt x="5198098" y="1732435"/>
                  <a:pt x="5184235" y="1740358"/>
                </a:cubicBezTo>
                <a:cubicBezTo>
                  <a:pt x="5182625" y="1763793"/>
                  <a:pt x="5198368" y="1769422"/>
                  <a:pt x="5181475" y="1784314"/>
                </a:cubicBezTo>
                <a:cubicBezTo>
                  <a:pt x="5205987" y="1797417"/>
                  <a:pt x="5195246" y="1798221"/>
                  <a:pt x="5185845" y="1804434"/>
                </a:cubicBezTo>
                <a:lnTo>
                  <a:pt x="5185068" y="1805316"/>
                </a:lnTo>
                <a:lnTo>
                  <a:pt x="5188593" y="1807109"/>
                </a:lnTo>
                <a:lnTo>
                  <a:pt x="5185920" y="1821003"/>
                </a:lnTo>
                <a:lnTo>
                  <a:pt x="5183543" y="1824832"/>
                </a:lnTo>
                <a:cubicBezTo>
                  <a:pt x="5182284" y="1827468"/>
                  <a:pt x="5181937" y="1829219"/>
                  <a:pt x="5182235" y="1830429"/>
                </a:cubicBezTo>
                <a:lnTo>
                  <a:pt x="5182525" y="1830569"/>
                </a:lnTo>
                <a:lnTo>
                  <a:pt x="5180663" y="1835810"/>
                </a:lnTo>
                <a:cubicBezTo>
                  <a:pt x="5176779" y="1844665"/>
                  <a:pt x="5172297" y="1853278"/>
                  <a:pt x="5167452" y="1861483"/>
                </a:cubicBezTo>
                <a:cubicBezTo>
                  <a:pt x="5179827" y="1866643"/>
                  <a:pt x="5166788" y="1884999"/>
                  <a:pt x="5174266" y="1892417"/>
                </a:cubicBezTo>
                <a:lnTo>
                  <a:pt x="5189262" y="1895114"/>
                </a:lnTo>
                <a:lnTo>
                  <a:pt x="5187100" y="1899379"/>
                </a:lnTo>
                <a:lnTo>
                  <a:pt x="5180471" y="1907867"/>
                </a:lnTo>
                <a:cubicBezTo>
                  <a:pt x="5179609" y="1909162"/>
                  <a:pt x="5179647" y="1909994"/>
                  <a:pt x="5181361" y="1910265"/>
                </a:cubicBezTo>
                <a:cubicBezTo>
                  <a:pt x="5180995" y="1914884"/>
                  <a:pt x="5177893" y="1930292"/>
                  <a:pt x="5178268" y="1935584"/>
                </a:cubicBezTo>
                <a:lnTo>
                  <a:pt x="5183619" y="1942021"/>
                </a:lnTo>
                <a:lnTo>
                  <a:pt x="5184480" y="1945112"/>
                </a:lnTo>
                <a:lnTo>
                  <a:pt x="5172776" y="1961162"/>
                </a:lnTo>
                <a:lnTo>
                  <a:pt x="5168513" y="1969445"/>
                </a:lnTo>
                <a:lnTo>
                  <a:pt x="5126597" y="2024270"/>
                </a:lnTo>
                <a:lnTo>
                  <a:pt x="5119528" y="2107942"/>
                </a:lnTo>
                <a:cubicBezTo>
                  <a:pt x="5089290" y="2138038"/>
                  <a:pt x="5110415" y="2159228"/>
                  <a:pt x="5110356" y="2193455"/>
                </a:cubicBezTo>
                <a:cubicBezTo>
                  <a:pt x="5101302" y="2220953"/>
                  <a:pt x="5110381" y="2224200"/>
                  <a:pt x="5104992" y="2260088"/>
                </a:cubicBezTo>
                <a:cubicBezTo>
                  <a:pt x="5096504" y="2291744"/>
                  <a:pt x="5078225" y="2299003"/>
                  <a:pt x="5059439" y="2335735"/>
                </a:cubicBezTo>
                <a:cubicBezTo>
                  <a:pt x="5029465" y="2329020"/>
                  <a:pt x="5058046" y="2407546"/>
                  <a:pt x="5022061" y="2408995"/>
                </a:cubicBezTo>
                <a:cubicBezTo>
                  <a:pt x="5023289" y="2413465"/>
                  <a:pt x="5019654" y="2441580"/>
                  <a:pt x="5022253" y="2445869"/>
                </a:cubicBezTo>
                <a:cubicBezTo>
                  <a:pt x="5022440" y="2449625"/>
                  <a:pt x="5011241" y="2492743"/>
                  <a:pt x="5011426" y="2496499"/>
                </a:cubicBezTo>
                <a:lnTo>
                  <a:pt x="4994224" y="2549900"/>
                </a:lnTo>
                <a:cubicBezTo>
                  <a:pt x="4992353" y="2564757"/>
                  <a:pt x="4998952" y="2582253"/>
                  <a:pt x="4995245" y="2596456"/>
                </a:cubicBezTo>
                <a:lnTo>
                  <a:pt x="4988570" y="2606088"/>
                </a:lnTo>
                <a:cubicBezTo>
                  <a:pt x="4988504" y="2615842"/>
                  <a:pt x="4988436" y="2625597"/>
                  <a:pt x="4988371" y="2635351"/>
                </a:cubicBezTo>
                <a:lnTo>
                  <a:pt x="4983212" y="2665666"/>
                </a:lnTo>
                <a:lnTo>
                  <a:pt x="4968234" y="2715895"/>
                </a:lnTo>
                <a:lnTo>
                  <a:pt x="4975888" y="2725052"/>
                </a:lnTo>
                <a:lnTo>
                  <a:pt x="4980195" y="2726489"/>
                </a:lnTo>
                <a:lnTo>
                  <a:pt x="4976218" y="2740278"/>
                </a:lnTo>
                <a:lnTo>
                  <a:pt x="4980571" y="2751112"/>
                </a:lnTo>
                <a:lnTo>
                  <a:pt x="4973893" y="2760208"/>
                </a:lnTo>
                <a:lnTo>
                  <a:pt x="4979005" y="2790136"/>
                </a:lnTo>
                <a:lnTo>
                  <a:pt x="4986137" y="2804183"/>
                </a:lnTo>
                <a:cubicBezTo>
                  <a:pt x="4986150" y="2811409"/>
                  <a:pt x="4986162" y="2818634"/>
                  <a:pt x="4986175" y="2825860"/>
                </a:cubicBezTo>
                <a:cubicBezTo>
                  <a:pt x="4987474" y="2843788"/>
                  <a:pt x="4992871" y="2886513"/>
                  <a:pt x="4993936" y="2911749"/>
                </a:cubicBezTo>
                <a:cubicBezTo>
                  <a:pt x="4993313" y="2946689"/>
                  <a:pt x="4980300" y="2954448"/>
                  <a:pt x="4992563" y="2977278"/>
                </a:cubicBezTo>
                <a:cubicBezTo>
                  <a:pt x="4985688" y="2983455"/>
                  <a:pt x="4982051" y="2987749"/>
                  <a:pt x="4980516" y="2991092"/>
                </a:cubicBezTo>
                <a:cubicBezTo>
                  <a:pt x="4975910" y="3001119"/>
                  <a:pt x="4990216" y="3002537"/>
                  <a:pt x="4992801" y="3020247"/>
                </a:cubicBezTo>
                <a:cubicBezTo>
                  <a:pt x="4998517" y="3032637"/>
                  <a:pt x="5013148" y="3051512"/>
                  <a:pt x="5014805" y="3065434"/>
                </a:cubicBezTo>
                <a:cubicBezTo>
                  <a:pt x="4998836" y="3057428"/>
                  <a:pt x="5016840" y="3105196"/>
                  <a:pt x="5002733" y="3103777"/>
                </a:cubicBezTo>
                <a:cubicBezTo>
                  <a:pt x="5022381" y="3124610"/>
                  <a:pt x="4997365" y="3128169"/>
                  <a:pt x="5002941" y="3151828"/>
                </a:cubicBezTo>
                <a:cubicBezTo>
                  <a:pt x="5010264" y="3163902"/>
                  <a:pt x="5011356" y="3171780"/>
                  <a:pt x="5002883" y="3180546"/>
                </a:cubicBezTo>
                <a:cubicBezTo>
                  <a:pt x="5038586" y="3236545"/>
                  <a:pt x="5003723" y="3210316"/>
                  <a:pt x="5016711" y="3258677"/>
                </a:cubicBezTo>
                <a:lnTo>
                  <a:pt x="5017918" y="3262610"/>
                </a:lnTo>
                <a:lnTo>
                  <a:pt x="5011672" y="3277179"/>
                </a:lnTo>
                <a:lnTo>
                  <a:pt x="5009344" y="3278130"/>
                </a:lnTo>
                <a:lnTo>
                  <a:pt x="5026770" y="3325671"/>
                </a:lnTo>
                <a:lnTo>
                  <a:pt x="5024571" y="3332072"/>
                </a:lnTo>
                <a:lnTo>
                  <a:pt x="5041705" y="3362948"/>
                </a:lnTo>
                <a:lnTo>
                  <a:pt x="5047477" y="3378959"/>
                </a:lnTo>
                <a:lnTo>
                  <a:pt x="5060758" y="3407057"/>
                </a:lnTo>
                <a:lnTo>
                  <a:pt x="5058968" y="3409825"/>
                </a:lnTo>
                <a:lnTo>
                  <a:pt x="5062667" y="3415218"/>
                </a:lnTo>
                <a:lnTo>
                  <a:pt x="5060928" y="3419880"/>
                </a:lnTo>
                <a:lnTo>
                  <a:pt x="5062923" y="3424545"/>
                </a:lnTo>
                <a:cubicBezTo>
                  <a:pt x="5063537" y="3433967"/>
                  <a:pt x="5063494" y="3466028"/>
                  <a:pt x="5064623" y="3476412"/>
                </a:cubicBezTo>
                <a:lnTo>
                  <a:pt x="5069684" y="3486850"/>
                </a:lnTo>
                <a:lnTo>
                  <a:pt x="5063339" y="3496391"/>
                </a:lnTo>
                <a:lnTo>
                  <a:pt x="5070139" y="3531201"/>
                </a:lnTo>
                <a:lnTo>
                  <a:pt x="5079896" y="3542019"/>
                </a:lnTo>
                <a:lnTo>
                  <a:pt x="5087540" y="3552249"/>
                </a:lnTo>
                <a:lnTo>
                  <a:pt x="5087902" y="3553678"/>
                </a:lnTo>
                <a:lnTo>
                  <a:pt x="5091509" y="3568021"/>
                </a:lnTo>
                <a:lnTo>
                  <a:pt x="5091934" y="3569719"/>
                </a:lnTo>
                <a:lnTo>
                  <a:pt x="5089362" y="3586412"/>
                </a:lnTo>
                <a:lnTo>
                  <a:pt x="5092358" y="3597336"/>
                </a:lnTo>
                <a:lnTo>
                  <a:pt x="5084254" y="3606007"/>
                </a:lnTo>
                <a:cubicBezTo>
                  <a:pt x="5084262" y="3617747"/>
                  <a:pt x="5084273" y="3629488"/>
                  <a:pt x="5084281" y="3641228"/>
                </a:cubicBezTo>
                <a:lnTo>
                  <a:pt x="5091848" y="3653088"/>
                </a:lnTo>
                <a:lnTo>
                  <a:pt x="5097436" y="3664114"/>
                </a:lnTo>
                <a:cubicBezTo>
                  <a:pt x="5097463" y="3664599"/>
                  <a:pt x="5097491" y="3665084"/>
                  <a:pt x="5097518" y="3665569"/>
                </a:cubicBezTo>
                <a:cubicBezTo>
                  <a:pt x="5097915" y="3672776"/>
                  <a:pt x="5096966" y="3688591"/>
                  <a:pt x="5099829" y="3707357"/>
                </a:cubicBezTo>
                <a:cubicBezTo>
                  <a:pt x="5100505" y="3724716"/>
                  <a:pt x="5118078" y="3760234"/>
                  <a:pt x="5114696" y="3778166"/>
                </a:cubicBezTo>
                <a:cubicBezTo>
                  <a:pt x="5141627" y="3845122"/>
                  <a:pt x="5125427" y="3821305"/>
                  <a:pt x="5135379" y="3878222"/>
                </a:cubicBezTo>
                <a:cubicBezTo>
                  <a:pt x="5161519" y="3905047"/>
                  <a:pt x="5125417" y="4015047"/>
                  <a:pt x="5130138" y="4048117"/>
                </a:cubicBezTo>
                <a:cubicBezTo>
                  <a:pt x="5081804" y="4192084"/>
                  <a:pt x="5096262" y="4158987"/>
                  <a:pt x="5090040" y="4219510"/>
                </a:cubicBezTo>
                <a:cubicBezTo>
                  <a:pt x="5104553" y="4280033"/>
                  <a:pt x="5065380" y="4345686"/>
                  <a:pt x="5092812" y="4411258"/>
                </a:cubicBezTo>
                <a:cubicBezTo>
                  <a:pt x="5090630" y="4437329"/>
                  <a:pt x="5083878" y="4473140"/>
                  <a:pt x="5084599" y="4488531"/>
                </a:cubicBezTo>
                <a:cubicBezTo>
                  <a:pt x="5084423" y="4505410"/>
                  <a:pt x="5084248" y="4522289"/>
                  <a:pt x="5084072" y="4539168"/>
                </a:cubicBezTo>
                <a:cubicBezTo>
                  <a:pt x="5072114" y="4567830"/>
                  <a:pt x="5064305" y="4588197"/>
                  <a:pt x="5068936" y="4625153"/>
                </a:cubicBezTo>
                <a:cubicBezTo>
                  <a:pt x="5077433" y="4662889"/>
                  <a:pt x="5065899" y="4679357"/>
                  <a:pt x="5059114" y="4733115"/>
                </a:cubicBezTo>
                <a:cubicBezTo>
                  <a:pt x="5068687" y="4752352"/>
                  <a:pt x="5055370" y="4832308"/>
                  <a:pt x="5037209" y="4844323"/>
                </a:cubicBezTo>
                <a:cubicBezTo>
                  <a:pt x="5033444" y="4857054"/>
                  <a:pt x="5040194" y="4871554"/>
                  <a:pt x="5020638" y="4877992"/>
                </a:cubicBezTo>
                <a:cubicBezTo>
                  <a:pt x="4997151" y="4888353"/>
                  <a:pt x="5034418" y="4931200"/>
                  <a:pt x="5006413" y="4925805"/>
                </a:cubicBezTo>
                <a:cubicBezTo>
                  <a:pt x="5031964" y="4956261"/>
                  <a:pt x="4982840" y="4982633"/>
                  <a:pt x="4971037" y="5009272"/>
                </a:cubicBezTo>
                <a:cubicBezTo>
                  <a:pt x="4973259" y="5034036"/>
                  <a:pt x="4968375" y="5053859"/>
                  <a:pt x="4963105" y="5111369"/>
                </a:cubicBezTo>
                <a:cubicBezTo>
                  <a:pt x="4973224" y="5141336"/>
                  <a:pt x="4937413" y="5161742"/>
                  <a:pt x="4976341" y="5210876"/>
                </a:cubicBezTo>
                <a:cubicBezTo>
                  <a:pt x="4972455" y="5212581"/>
                  <a:pt x="4977054" y="5227501"/>
                  <a:pt x="4980617" y="5269726"/>
                </a:cubicBezTo>
                <a:cubicBezTo>
                  <a:pt x="4984182" y="5311951"/>
                  <a:pt x="4990390" y="5400671"/>
                  <a:pt x="4997733" y="5464225"/>
                </a:cubicBezTo>
                <a:cubicBezTo>
                  <a:pt x="5001765" y="5536542"/>
                  <a:pt x="4990225" y="5517959"/>
                  <a:pt x="5001400" y="5594585"/>
                </a:cubicBezTo>
                <a:cubicBezTo>
                  <a:pt x="4999908" y="5619318"/>
                  <a:pt x="4974042" y="5647975"/>
                  <a:pt x="4983700" y="5667896"/>
                </a:cubicBezTo>
                <a:cubicBezTo>
                  <a:pt x="4976834" y="5696311"/>
                  <a:pt x="4975579" y="5738356"/>
                  <a:pt x="4968506" y="5769225"/>
                </a:cubicBezTo>
                <a:cubicBezTo>
                  <a:pt x="4968926" y="5787258"/>
                  <a:pt x="4969344" y="5805291"/>
                  <a:pt x="4969765" y="5823324"/>
                </a:cubicBezTo>
                <a:cubicBezTo>
                  <a:pt x="4966122" y="5853058"/>
                  <a:pt x="4965608" y="5838948"/>
                  <a:pt x="4966129" y="5862699"/>
                </a:cubicBezTo>
                <a:lnTo>
                  <a:pt x="4970695" y="5906467"/>
                </a:lnTo>
                <a:lnTo>
                  <a:pt x="4991568" y="5939847"/>
                </a:lnTo>
                <a:cubicBezTo>
                  <a:pt x="4998848" y="5955713"/>
                  <a:pt x="4974731" y="5940131"/>
                  <a:pt x="4986815" y="5973994"/>
                </a:cubicBezTo>
                <a:cubicBezTo>
                  <a:pt x="4961187" y="5997051"/>
                  <a:pt x="4983444" y="6032039"/>
                  <a:pt x="4987776" y="6089693"/>
                </a:cubicBezTo>
                <a:lnTo>
                  <a:pt x="4991621" y="6224938"/>
                </a:lnTo>
                <a:cubicBezTo>
                  <a:pt x="4988442" y="6270972"/>
                  <a:pt x="5008962" y="6317522"/>
                  <a:pt x="5017157" y="6370251"/>
                </a:cubicBezTo>
                <a:cubicBezTo>
                  <a:pt x="5025353" y="6422980"/>
                  <a:pt x="5039938" y="6490855"/>
                  <a:pt x="5040797" y="6541313"/>
                </a:cubicBezTo>
                <a:cubicBezTo>
                  <a:pt x="5039898" y="6576319"/>
                  <a:pt x="5031912" y="6591883"/>
                  <a:pt x="5045375" y="6640957"/>
                </a:cubicBezTo>
                <a:cubicBezTo>
                  <a:pt x="5057505" y="6669536"/>
                  <a:pt x="5052276" y="6675394"/>
                  <a:pt x="5058442" y="6705297"/>
                </a:cubicBezTo>
                <a:cubicBezTo>
                  <a:pt x="5057367" y="6727133"/>
                  <a:pt x="5067901" y="6732087"/>
                  <a:pt x="5071125" y="6759582"/>
                </a:cubicBezTo>
                <a:cubicBezTo>
                  <a:pt x="5055614" y="6796071"/>
                  <a:pt x="5051656" y="6769544"/>
                  <a:pt x="5069172" y="6817746"/>
                </a:cubicBezTo>
                <a:cubicBezTo>
                  <a:pt x="5060956" y="6828354"/>
                  <a:pt x="5064525" y="6836369"/>
                  <a:pt x="5072322" y="6843646"/>
                </a:cubicBezTo>
                <a:lnTo>
                  <a:pt x="5091388" y="6857998"/>
                </a:lnTo>
                <a:lnTo>
                  <a:pt x="6096000" y="6857998"/>
                </a:lnTo>
                <a:lnTo>
                  <a:pt x="6096000" y="6858000"/>
                </a:lnTo>
                <a:lnTo>
                  <a:pt x="0" y="6858000"/>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416CDE30-0F8B-43BB-92E6-33609817DFFE}"/>
              </a:ext>
            </a:extLst>
          </p:cNvPr>
          <p:cNvSpPr>
            <a:spLocks noGrp="1"/>
          </p:cNvSpPr>
          <p:nvPr>
            <p:ph type="title"/>
          </p:nvPr>
        </p:nvSpPr>
        <p:spPr>
          <a:xfrm>
            <a:off x="766541" y="170375"/>
            <a:ext cx="3739341" cy="1330839"/>
          </a:xfrm>
        </p:spPr>
        <p:txBody>
          <a:bodyPr vert="horz" lIns="91440" tIns="45720" rIns="91440" bIns="45720" rtlCol="0" anchor="ctr">
            <a:normAutofit/>
          </a:bodyPr>
          <a:lstStyle/>
          <a:p>
            <a:pPr>
              <a:spcBef>
                <a:spcPct val="0"/>
              </a:spcBef>
            </a:pPr>
            <a:r>
              <a:rPr lang="en-US" b="1" kern="1200" dirty="0">
                <a:solidFill>
                  <a:schemeClr val="tx1"/>
                </a:solidFill>
                <a:latin typeface="+mj-lt"/>
                <a:ea typeface="+mj-ea"/>
                <a:cs typeface="+mj-cs"/>
              </a:rPr>
              <a:t>Rhythm Tree</a:t>
            </a:r>
          </a:p>
        </p:txBody>
      </p:sp>
      <p:sp>
        <p:nvSpPr>
          <p:cNvPr id="3" name="Text Placeholder 2">
            <a:extLst>
              <a:ext uri="{FF2B5EF4-FFF2-40B4-BE49-F238E27FC236}">
                <a16:creationId xmlns:a16="http://schemas.microsoft.com/office/drawing/2014/main" id="{6A4F5896-8855-4FDD-8161-46C7880A85AA}"/>
              </a:ext>
            </a:extLst>
          </p:cNvPr>
          <p:cNvSpPr>
            <a:spLocks noGrp="1"/>
          </p:cNvSpPr>
          <p:nvPr>
            <p:ph type="body" idx="1"/>
          </p:nvPr>
        </p:nvSpPr>
        <p:spPr>
          <a:xfrm>
            <a:off x="319369" y="1474707"/>
            <a:ext cx="4028110" cy="3908586"/>
          </a:xfrm>
        </p:spPr>
        <p:txBody>
          <a:bodyPr vert="horz" lIns="91440" tIns="45720" rIns="91440" bIns="45720" rtlCol="0">
            <a:noAutofit/>
          </a:bodyPr>
          <a:lstStyle/>
          <a:p>
            <a:pPr indent="-228600">
              <a:spcAft>
                <a:spcPts val="600"/>
              </a:spcAft>
              <a:buFont typeface="Arial" panose="020B0604020202020204" pitchFamily="34" charset="0"/>
              <a:buChar char="•"/>
            </a:pPr>
            <a:r>
              <a:rPr lang="en-US" dirty="0">
                <a:effectLst/>
              </a:rPr>
              <a:t>In music, the duration of sound is represented by different shapes called note values. </a:t>
            </a:r>
          </a:p>
          <a:p>
            <a:pPr indent="-228600">
              <a:spcAft>
                <a:spcPts val="600"/>
              </a:spcAft>
              <a:buFont typeface="Arial" panose="020B0604020202020204" pitchFamily="34" charset="0"/>
              <a:buChar char="•"/>
            </a:pPr>
            <a:r>
              <a:rPr lang="en-US" dirty="0">
                <a:effectLst/>
              </a:rPr>
              <a:t>The duration of silence is also represented by different shapes called rest values. </a:t>
            </a:r>
          </a:p>
          <a:p>
            <a:pPr indent="-228600">
              <a:spcAft>
                <a:spcPts val="600"/>
              </a:spcAft>
              <a:buFont typeface="Arial" panose="020B0604020202020204" pitchFamily="34" charset="0"/>
              <a:buChar char="•"/>
            </a:pPr>
            <a:r>
              <a:rPr lang="en-US" dirty="0">
                <a:effectLst/>
              </a:rPr>
              <a:t>See the chart below for the most common Notes and Rests.</a:t>
            </a:r>
            <a:endParaRPr lang="en-US" dirty="0"/>
          </a:p>
        </p:txBody>
      </p:sp>
      <p:pic>
        <p:nvPicPr>
          <p:cNvPr id="4" name="Picture 3">
            <a:extLst>
              <a:ext uri="{FF2B5EF4-FFF2-40B4-BE49-F238E27FC236}">
                <a16:creationId xmlns:a16="http://schemas.microsoft.com/office/drawing/2014/main" id="{71B54BF2-80A3-477A-9324-6573805BB16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97284" y="479970"/>
            <a:ext cx="7094716" cy="5613779"/>
          </a:xfrm>
          <a:prstGeom prst="rect">
            <a:avLst/>
          </a:prstGeom>
        </p:spPr>
      </p:pic>
    </p:spTree>
    <p:extLst>
      <p:ext uri="{BB962C8B-B14F-4D97-AF65-F5344CB8AC3E}">
        <p14:creationId xmlns:p14="http://schemas.microsoft.com/office/powerpoint/2010/main" val="107313634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F16ECF-C690-47A3-B4F4-59240176EFAE}"/>
              </a:ext>
            </a:extLst>
          </p:cNvPr>
          <p:cNvSpPr>
            <a:spLocks noGrp="1"/>
          </p:cNvSpPr>
          <p:nvPr>
            <p:ph type="title"/>
          </p:nvPr>
        </p:nvSpPr>
        <p:spPr/>
        <p:txBody>
          <a:bodyPr/>
          <a:lstStyle/>
          <a:p>
            <a:r>
              <a:rPr lang="en-CA" dirty="0"/>
              <a:t>Note/Rest Equivalencies</a:t>
            </a:r>
          </a:p>
        </p:txBody>
      </p:sp>
      <p:sp>
        <p:nvSpPr>
          <p:cNvPr id="3" name="Text Placeholder 2">
            <a:extLst>
              <a:ext uri="{FF2B5EF4-FFF2-40B4-BE49-F238E27FC236}">
                <a16:creationId xmlns:a16="http://schemas.microsoft.com/office/drawing/2014/main" id="{99A7AE21-A810-4914-BC18-881D433A1DF4}"/>
              </a:ext>
            </a:extLst>
          </p:cNvPr>
          <p:cNvSpPr>
            <a:spLocks noGrp="1"/>
          </p:cNvSpPr>
          <p:nvPr>
            <p:ph type="body" idx="1"/>
          </p:nvPr>
        </p:nvSpPr>
        <p:spPr>
          <a:xfrm>
            <a:off x="415600" y="1536633"/>
            <a:ext cx="8577863" cy="4555200"/>
          </a:xfrm>
        </p:spPr>
        <p:txBody>
          <a:bodyPr/>
          <a:lstStyle/>
          <a:p>
            <a:pPr marL="152396" indent="0">
              <a:buNone/>
            </a:pPr>
            <a:r>
              <a:rPr lang="en-CA" dirty="0"/>
              <a:t>Balance the Scales. Draw the correct note or rest which is equal to the value on left side. The first example is done for you.</a:t>
            </a:r>
          </a:p>
        </p:txBody>
      </p:sp>
      <p:graphicFrame>
        <p:nvGraphicFramePr>
          <p:cNvPr id="4" name="Table 4">
            <a:extLst>
              <a:ext uri="{FF2B5EF4-FFF2-40B4-BE49-F238E27FC236}">
                <a16:creationId xmlns:a16="http://schemas.microsoft.com/office/drawing/2014/main" id="{BE779482-4E94-47D6-908A-DE24967EE65A}"/>
              </a:ext>
            </a:extLst>
          </p:cNvPr>
          <p:cNvGraphicFramePr>
            <a:graphicFrameLocks noGrp="1"/>
          </p:cNvGraphicFramePr>
          <p:nvPr>
            <p:extLst>
              <p:ext uri="{D42A27DB-BD31-4B8C-83A1-F6EECF244321}">
                <p14:modId xmlns:p14="http://schemas.microsoft.com/office/powerpoint/2010/main" val="2864819031"/>
              </p:ext>
            </p:extLst>
          </p:nvPr>
        </p:nvGraphicFramePr>
        <p:xfrm>
          <a:off x="640531" y="3236315"/>
          <a:ext cx="8128000" cy="2743200"/>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val="2695172754"/>
                    </a:ext>
                  </a:extLst>
                </a:gridCol>
                <a:gridCol w="4064000">
                  <a:extLst>
                    <a:ext uri="{9D8B030D-6E8A-4147-A177-3AD203B41FA5}">
                      <a16:colId xmlns:a16="http://schemas.microsoft.com/office/drawing/2014/main" val="3800945363"/>
                    </a:ext>
                  </a:extLst>
                </a:gridCol>
              </a:tblGrid>
              <a:tr h="370840">
                <a:tc>
                  <a:txBody>
                    <a:bodyPr/>
                    <a:lstStyle/>
                    <a:p>
                      <a:r>
                        <a:rPr lang="en-CA" b="0" dirty="0">
                          <a:solidFill>
                            <a:schemeClr val="tx1"/>
                          </a:solidFill>
                        </a:rPr>
                        <a:t>1.                               </a:t>
                      </a:r>
                    </a:p>
                    <a:p>
                      <a:r>
                        <a:rPr lang="en-CA" b="0" dirty="0">
                          <a:solidFill>
                            <a:schemeClr val="tx1"/>
                          </a:solidFill>
                        </a:rPr>
                        <a:t>                                  =</a:t>
                      </a:r>
                    </a:p>
                    <a:p>
                      <a:endParaRPr lang="en-CA" b="0" dirty="0">
                        <a:solidFill>
                          <a:schemeClr val="tx1"/>
                        </a:solidFill>
                      </a:endParaRPr>
                    </a:p>
                  </a:txBody>
                  <a:tcPr>
                    <a:solidFill>
                      <a:schemeClr val="bg1"/>
                    </a:solidFill>
                  </a:tcPr>
                </a:tc>
                <a:tc>
                  <a:txBody>
                    <a:bodyPr/>
                    <a:lstStyle/>
                    <a:p>
                      <a:r>
                        <a:rPr lang="en-CA" b="0" dirty="0">
                          <a:solidFill>
                            <a:schemeClr val="tx1"/>
                          </a:solidFill>
                        </a:rPr>
                        <a:t>2.                                      </a:t>
                      </a:r>
                    </a:p>
                    <a:p>
                      <a:r>
                        <a:rPr lang="en-CA" b="0" dirty="0">
                          <a:solidFill>
                            <a:schemeClr val="tx1"/>
                          </a:solidFill>
                        </a:rPr>
                        <a:t>                                        =</a:t>
                      </a:r>
                    </a:p>
                  </a:txBody>
                  <a:tcPr>
                    <a:solidFill>
                      <a:schemeClr val="bg1"/>
                    </a:solidFill>
                  </a:tcPr>
                </a:tc>
                <a:extLst>
                  <a:ext uri="{0D108BD9-81ED-4DB2-BD59-A6C34878D82A}">
                    <a16:rowId xmlns:a16="http://schemas.microsoft.com/office/drawing/2014/main" val="1957429650"/>
                  </a:ext>
                </a:extLst>
              </a:tr>
              <a:tr h="370840">
                <a:tc>
                  <a:txBody>
                    <a:bodyPr/>
                    <a:lstStyle/>
                    <a:p>
                      <a:r>
                        <a:rPr lang="en-CA" dirty="0"/>
                        <a:t>2.                               </a:t>
                      </a:r>
                    </a:p>
                    <a:p>
                      <a:r>
                        <a:rPr lang="en-CA" dirty="0"/>
                        <a:t>                                  =</a:t>
                      </a:r>
                    </a:p>
                    <a:p>
                      <a:endParaRPr lang="en-CA" dirty="0"/>
                    </a:p>
                  </a:txBody>
                  <a:tcPr>
                    <a:solidFill>
                      <a:schemeClr val="bg1"/>
                    </a:solidFill>
                  </a:tcPr>
                </a:tc>
                <a:tc>
                  <a:txBody>
                    <a:bodyPr/>
                    <a:lstStyle/>
                    <a:p>
                      <a:r>
                        <a:rPr lang="en-CA" dirty="0"/>
                        <a:t>5.                                      </a:t>
                      </a:r>
                    </a:p>
                    <a:p>
                      <a:r>
                        <a:rPr lang="en-CA" dirty="0"/>
                        <a:t>                                         =</a:t>
                      </a:r>
                    </a:p>
                  </a:txBody>
                  <a:tcPr>
                    <a:solidFill>
                      <a:schemeClr val="bg1"/>
                    </a:solidFill>
                  </a:tcPr>
                </a:tc>
                <a:extLst>
                  <a:ext uri="{0D108BD9-81ED-4DB2-BD59-A6C34878D82A}">
                    <a16:rowId xmlns:a16="http://schemas.microsoft.com/office/drawing/2014/main" val="854157737"/>
                  </a:ext>
                </a:extLst>
              </a:tr>
              <a:tr h="370840">
                <a:tc>
                  <a:txBody>
                    <a:bodyPr/>
                    <a:lstStyle/>
                    <a:p>
                      <a:r>
                        <a:rPr lang="en-CA" dirty="0"/>
                        <a:t>3.                              </a:t>
                      </a:r>
                    </a:p>
                    <a:p>
                      <a:r>
                        <a:rPr lang="en-CA" dirty="0"/>
                        <a:t>                                  =</a:t>
                      </a:r>
                    </a:p>
                    <a:p>
                      <a:endParaRPr lang="en-CA" dirty="0"/>
                    </a:p>
                  </a:txBody>
                  <a:tcPr>
                    <a:solidFill>
                      <a:schemeClr val="bg1"/>
                    </a:solidFill>
                  </a:tcPr>
                </a:tc>
                <a:tc>
                  <a:txBody>
                    <a:bodyPr/>
                    <a:lstStyle/>
                    <a:p>
                      <a:r>
                        <a:rPr lang="en-CA" dirty="0"/>
                        <a:t>6.                                       </a:t>
                      </a:r>
                    </a:p>
                    <a:p>
                      <a:r>
                        <a:rPr lang="en-CA" dirty="0"/>
                        <a:t>                                        =</a:t>
                      </a:r>
                    </a:p>
                  </a:txBody>
                  <a:tcPr>
                    <a:solidFill>
                      <a:schemeClr val="bg1"/>
                    </a:solidFill>
                  </a:tcPr>
                </a:tc>
                <a:extLst>
                  <a:ext uri="{0D108BD9-81ED-4DB2-BD59-A6C34878D82A}">
                    <a16:rowId xmlns:a16="http://schemas.microsoft.com/office/drawing/2014/main" val="2339260500"/>
                  </a:ext>
                </a:extLst>
              </a:tr>
            </a:tbl>
          </a:graphicData>
        </a:graphic>
      </p:graphicFrame>
      <p:pic>
        <p:nvPicPr>
          <p:cNvPr id="6" name="Picture 5" descr="Shape&#10;&#10;Description automatically generated">
            <a:extLst>
              <a:ext uri="{FF2B5EF4-FFF2-40B4-BE49-F238E27FC236}">
                <a16:creationId xmlns:a16="http://schemas.microsoft.com/office/drawing/2014/main" id="{4EB0C262-588E-495A-9803-F3420D16A1DB}"/>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9449406" y="1886931"/>
            <a:ext cx="2229781" cy="1927302"/>
          </a:xfrm>
          <a:prstGeom prst="rect">
            <a:avLst/>
          </a:prstGeom>
        </p:spPr>
      </p:pic>
      <p:pic>
        <p:nvPicPr>
          <p:cNvPr id="8" name="Picture 7" descr="A picture containing text, silhouette, screenshot&#10;&#10;Description automatically generated">
            <a:extLst>
              <a:ext uri="{FF2B5EF4-FFF2-40B4-BE49-F238E27FC236}">
                <a16:creationId xmlns:a16="http://schemas.microsoft.com/office/drawing/2014/main" id="{1BC27DE3-4FDE-41D6-A1B6-ED07B04DA45D}"/>
              </a:ext>
            </a:extLst>
          </p:cNvPr>
          <p:cNvPicPr>
            <a:picLocks noChangeAspect="1"/>
          </p:cNvPicPr>
          <p:nvPr/>
        </p:nvPicPr>
        <p:blipFill rotWithShape="1">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rcRect l="25078" t="25123" r="22671" b="20315"/>
          <a:stretch/>
        </p:blipFill>
        <p:spPr>
          <a:xfrm>
            <a:off x="6096000" y="3346466"/>
            <a:ext cx="642628" cy="671046"/>
          </a:xfrm>
          <a:prstGeom prst="rect">
            <a:avLst/>
          </a:prstGeom>
        </p:spPr>
      </p:pic>
      <p:pic>
        <p:nvPicPr>
          <p:cNvPr id="11" name="Picture 10" descr="Shape&#10;&#10;Description automatically generated with medium confidence">
            <a:extLst>
              <a:ext uri="{FF2B5EF4-FFF2-40B4-BE49-F238E27FC236}">
                <a16:creationId xmlns:a16="http://schemas.microsoft.com/office/drawing/2014/main" id="{2B560F1F-868F-4BBE-9E86-80E7CA279466}"/>
              </a:ext>
            </a:extLst>
          </p:cNvPr>
          <p:cNvPicPr>
            <a:picLocks noChangeAspect="1"/>
          </p:cNvPicPr>
          <p:nvPr/>
        </p:nvPicPr>
        <p:blipFill>
          <a:blip r:embed="rId6">
            <a:extLs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a:off x="804094" y="3000667"/>
            <a:ext cx="2381250" cy="1466850"/>
          </a:xfrm>
          <a:prstGeom prst="rect">
            <a:avLst/>
          </a:prstGeom>
        </p:spPr>
      </p:pic>
      <p:pic>
        <p:nvPicPr>
          <p:cNvPr id="14" name="Picture 13" descr="Shape&#10;&#10;Description automatically generated with low confidence">
            <a:extLst>
              <a:ext uri="{FF2B5EF4-FFF2-40B4-BE49-F238E27FC236}">
                <a16:creationId xmlns:a16="http://schemas.microsoft.com/office/drawing/2014/main" id="{30800F82-E489-4399-AD04-E8E88377D6A7}"/>
              </a:ext>
            </a:extLst>
          </p:cNvPr>
          <p:cNvPicPr>
            <a:picLocks noChangeAspect="1"/>
          </p:cNvPicPr>
          <p:nvPr/>
        </p:nvPicPr>
        <p:blipFill>
          <a:blip r:embed="rId8">
            <a:extLst>
              <a:ext uri="{28A0092B-C50C-407E-A947-70E740481C1C}">
                <a14:useLocalDpi xmlns:a14="http://schemas.microsoft.com/office/drawing/2010/main" val="0"/>
              </a:ext>
              <a:ext uri="{837473B0-CC2E-450A-ABE3-18F120FF3D39}">
                <a1611:picAttrSrcUrl xmlns:a1611="http://schemas.microsoft.com/office/drawing/2016/11/main" r:id="rId9"/>
              </a:ext>
            </a:extLst>
          </a:blip>
          <a:stretch>
            <a:fillRect/>
          </a:stretch>
        </p:blipFill>
        <p:spPr>
          <a:xfrm>
            <a:off x="2967691" y="3488781"/>
            <a:ext cx="217653" cy="490622"/>
          </a:xfrm>
          <a:prstGeom prst="rect">
            <a:avLst/>
          </a:prstGeom>
        </p:spPr>
      </p:pic>
      <p:pic>
        <p:nvPicPr>
          <p:cNvPr id="15" name="Picture 14" descr="Shape&#10;&#10;Description automatically generated with low confidence">
            <a:extLst>
              <a:ext uri="{FF2B5EF4-FFF2-40B4-BE49-F238E27FC236}">
                <a16:creationId xmlns:a16="http://schemas.microsoft.com/office/drawing/2014/main" id="{94BFBE2A-13A1-48BB-B3C7-B1444532D022}"/>
              </a:ext>
            </a:extLst>
          </p:cNvPr>
          <p:cNvPicPr>
            <a:picLocks noChangeAspect="1"/>
          </p:cNvPicPr>
          <p:nvPr/>
        </p:nvPicPr>
        <p:blipFill>
          <a:blip r:embed="rId8">
            <a:extLst>
              <a:ext uri="{28A0092B-C50C-407E-A947-70E740481C1C}">
                <a14:useLocalDpi xmlns:a14="http://schemas.microsoft.com/office/drawing/2010/main" val="0"/>
              </a:ext>
              <a:ext uri="{837473B0-CC2E-450A-ABE3-18F120FF3D39}">
                <a1611:picAttrSrcUrl xmlns:a1611="http://schemas.microsoft.com/office/drawing/2016/11/main" r:id="rId9"/>
              </a:ext>
            </a:extLst>
          </a:blip>
          <a:stretch>
            <a:fillRect/>
          </a:stretch>
        </p:blipFill>
        <p:spPr>
          <a:xfrm>
            <a:off x="1781622" y="5191690"/>
            <a:ext cx="217653" cy="490622"/>
          </a:xfrm>
          <a:prstGeom prst="rect">
            <a:avLst/>
          </a:prstGeom>
        </p:spPr>
      </p:pic>
      <p:pic>
        <p:nvPicPr>
          <p:cNvPr id="17" name="Picture 16" descr="A picture containing domestic cat, night sky&#10;&#10;Description automatically generated">
            <a:extLst>
              <a:ext uri="{FF2B5EF4-FFF2-40B4-BE49-F238E27FC236}">
                <a16:creationId xmlns:a16="http://schemas.microsoft.com/office/drawing/2014/main" id="{5BEDF68D-0270-48D5-8C60-6A98344F0DFA}"/>
              </a:ext>
            </a:extLst>
          </p:cNvPr>
          <p:cNvPicPr>
            <a:picLocks noChangeAspect="1"/>
          </p:cNvPicPr>
          <p:nvPr/>
        </p:nvPicPr>
        <p:blipFill>
          <a:blip r:embed="rId10">
            <a:extLst>
              <a:ext uri="{28A0092B-C50C-407E-A947-70E740481C1C}">
                <a14:useLocalDpi xmlns:a14="http://schemas.microsoft.com/office/drawing/2010/main" val="0"/>
              </a:ext>
              <a:ext uri="{837473B0-CC2E-450A-ABE3-18F120FF3D39}">
                <a1611:picAttrSrcUrl xmlns:a1611="http://schemas.microsoft.com/office/drawing/2016/11/main" r:id="rId11"/>
              </a:ext>
            </a:extLst>
          </a:blip>
          <a:stretch>
            <a:fillRect/>
          </a:stretch>
        </p:blipFill>
        <p:spPr>
          <a:xfrm>
            <a:off x="5669601" y="4127663"/>
            <a:ext cx="1495425" cy="1022871"/>
          </a:xfrm>
          <a:prstGeom prst="rect">
            <a:avLst/>
          </a:prstGeom>
        </p:spPr>
      </p:pic>
      <p:pic>
        <p:nvPicPr>
          <p:cNvPr id="1032" name="Picture 8" descr="Eighth-notes - ClipArt Best | Clipart Panda - Free Clipart Images | Free  clip art, Eighth note, Clip art">
            <a:extLst>
              <a:ext uri="{FF2B5EF4-FFF2-40B4-BE49-F238E27FC236}">
                <a16:creationId xmlns:a16="http://schemas.microsoft.com/office/drawing/2014/main" id="{27E20E14-24EF-45C1-9CA0-9707214AF557}"/>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681195" y="4326774"/>
            <a:ext cx="627047" cy="578689"/>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a:extLst>
              <a:ext uri="{FF2B5EF4-FFF2-40B4-BE49-F238E27FC236}">
                <a16:creationId xmlns:a16="http://schemas.microsoft.com/office/drawing/2014/main" id="{D39D239C-F4E0-4468-8769-360F303F4E7E}"/>
              </a:ext>
            </a:extLst>
          </p:cNvPr>
          <p:cNvPicPr>
            <a:picLocks noChangeAspect="1" noChangeArrowheads="1"/>
          </p:cNvPicPr>
          <p:nvPr/>
        </p:nvPicPr>
        <p:blipFill rotWithShape="1">
          <a:blip r:embed="rId13">
            <a:extLst>
              <a:ext uri="{28A0092B-C50C-407E-A947-70E740481C1C}">
                <a14:useLocalDpi xmlns:a14="http://schemas.microsoft.com/office/drawing/2010/main" val="0"/>
              </a:ext>
            </a:extLst>
          </a:blip>
          <a:srcRect t="24898" b="57677"/>
          <a:stretch/>
        </p:blipFill>
        <p:spPr bwMode="auto">
          <a:xfrm>
            <a:off x="5669601" y="5204137"/>
            <a:ext cx="1327633" cy="478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431594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p37"/>
          <p:cNvSpPr txBox="1">
            <a:spLocks noGrp="1"/>
          </p:cNvSpPr>
          <p:nvPr>
            <p:ph type="title"/>
          </p:nvPr>
        </p:nvSpPr>
        <p:spPr>
          <a:xfrm>
            <a:off x="415600" y="977680"/>
            <a:ext cx="11360800" cy="763600"/>
          </a:xfrm>
          <a:prstGeom prst="rect">
            <a:avLst/>
          </a:prstGeom>
        </p:spPr>
        <p:txBody>
          <a:bodyPr spcFirstLastPara="1" vert="horz" wrap="square" lIns="121900" tIns="121900" rIns="121900" bIns="121900" rtlCol="0" anchor="t" anchorCtr="0">
            <a:noAutofit/>
          </a:bodyPr>
          <a:lstStyle/>
          <a:p>
            <a:r>
              <a:rPr lang="en" dirty="0"/>
              <a:t>Do we Understand?</a:t>
            </a:r>
            <a:endParaRPr dirty="0"/>
          </a:p>
        </p:txBody>
      </p:sp>
      <p:pic>
        <p:nvPicPr>
          <p:cNvPr id="3" name="Picture 2" descr="Icon&#10;&#10;Description automatically generated">
            <a:extLst>
              <a:ext uri="{FF2B5EF4-FFF2-40B4-BE49-F238E27FC236}">
                <a16:creationId xmlns:a16="http://schemas.microsoft.com/office/drawing/2014/main" id="{9E046F6A-0D1B-49CE-A1BA-646A83D6F46A}"/>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3178968" y="2383630"/>
            <a:ext cx="5834063" cy="2917032"/>
          </a:xfrm>
          <a:prstGeom prst="rect">
            <a:avLst/>
          </a:prstGeom>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 Placeholder 2">
            <a:extLst>
              <a:ext uri="{FF2B5EF4-FFF2-40B4-BE49-F238E27FC236}">
                <a16:creationId xmlns:a16="http://schemas.microsoft.com/office/drawing/2014/main" id="{85B36AF1-8154-4DE0-BB9B-35B4FFA4F73A}"/>
              </a:ext>
            </a:extLst>
          </p:cNvPr>
          <p:cNvSpPr>
            <a:spLocks noGrp="1"/>
          </p:cNvSpPr>
          <p:nvPr>
            <p:ph type="body" idx="1"/>
          </p:nvPr>
        </p:nvSpPr>
        <p:spPr>
          <a:xfrm>
            <a:off x="1014060" y="3883653"/>
            <a:ext cx="11032166" cy="2431200"/>
          </a:xfrm>
        </p:spPr>
        <p:txBody>
          <a:bodyPr vert="horz" lIns="91440" tIns="45720" rIns="91440" bIns="45720" rtlCol="0">
            <a:noAutofit/>
          </a:bodyPr>
          <a:lstStyle/>
          <a:p>
            <a:pPr indent="-228600">
              <a:spcAft>
                <a:spcPts val="600"/>
              </a:spcAft>
              <a:buFont typeface="Arial" panose="020B0604020202020204" pitchFamily="34" charset="0"/>
              <a:buChar char="•"/>
            </a:pPr>
            <a:r>
              <a:rPr lang="en-US" sz="2400" dirty="0">
                <a:effectLst/>
              </a:rPr>
              <a:t>Music is divided into small sections called measures or bars. </a:t>
            </a:r>
          </a:p>
          <a:p>
            <a:pPr indent="-228600">
              <a:spcAft>
                <a:spcPts val="600"/>
              </a:spcAft>
              <a:buFont typeface="Arial" panose="020B0604020202020204" pitchFamily="34" charset="0"/>
              <a:buChar char="•"/>
            </a:pPr>
            <a:r>
              <a:rPr lang="en-US" sz="2400" dirty="0">
                <a:effectLst/>
              </a:rPr>
              <a:t>Each measure is created by using a bar line. A bar line is a vertical line paced at the end of each measure. A bar line is used to show the start of the next measure. </a:t>
            </a:r>
          </a:p>
          <a:p>
            <a:pPr indent="-228600">
              <a:spcAft>
                <a:spcPts val="600"/>
              </a:spcAft>
              <a:buFont typeface="Arial" panose="020B0604020202020204" pitchFamily="34" charset="0"/>
              <a:buChar char="•"/>
            </a:pPr>
            <a:r>
              <a:rPr lang="en-US" sz="2400" dirty="0">
                <a:effectLst/>
              </a:rPr>
              <a:t>Sometimes, a double bar line is used. A double bar line indicates an end of a section of music. </a:t>
            </a:r>
          </a:p>
          <a:p>
            <a:pPr indent="-228600">
              <a:spcAft>
                <a:spcPts val="600"/>
              </a:spcAft>
              <a:buFont typeface="Arial" panose="020B0604020202020204" pitchFamily="34" charset="0"/>
              <a:buChar char="•"/>
            </a:pPr>
            <a:r>
              <a:rPr lang="en-US" sz="2400" dirty="0">
                <a:effectLst/>
              </a:rPr>
              <a:t>Another type of double bar line is a final bar line. In a final bar line, the second vertical line is thicker than the first bar line. This indicates the end to a piece of music.</a:t>
            </a:r>
          </a:p>
        </p:txBody>
      </p:sp>
      <p:grpSp>
        <p:nvGrpSpPr>
          <p:cNvPr id="32" name="Group 31">
            <a:extLst>
              <a:ext uri="{FF2B5EF4-FFF2-40B4-BE49-F238E27FC236}">
                <a16:creationId xmlns:a16="http://schemas.microsoft.com/office/drawing/2014/main" id="{828A5161-06F1-46CF-8AD7-844680A59E1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4601497"/>
            <a:ext cx="1014060" cy="2017580"/>
            <a:chOff x="0" y="4601497"/>
            <a:chExt cx="1014060" cy="2017580"/>
          </a:xfrm>
        </p:grpSpPr>
        <p:sp>
          <p:nvSpPr>
            <p:cNvPr id="33" name="Isosceles Triangle 32">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7" name="Picture 6">
            <a:extLst>
              <a:ext uri="{FF2B5EF4-FFF2-40B4-BE49-F238E27FC236}">
                <a16:creationId xmlns:a16="http://schemas.microsoft.com/office/drawing/2014/main" id="{1DCAAFD0-090E-411E-8148-B8A9D248FB0A}"/>
              </a:ext>
            </a:extLst>
          </p:cNvPr>
          <p:cNvPicPr>
            <a:picLocks noChangeAspect="1"/>
          </p:cNvPicPr>
          <p:nvPr/>
        </p:nvPicPr>
        <p:blipFill>
          <a:blip r:embed="rId2">
            <a:extLst>
              <a:ext uri="{28A0092B-C50C-407E-A947-70E740481C1C}">
                <a14:useLocalDpi xmlns:a14="http://schemas.microsoft.com/office/drawing/2010/main" val="0"/>
              </a:ext>
            </a:extLst>
          </a:blip>
          <a:srcRect l="25625" t="44444" r="29166" b="36296"/>
          <a:stretch>
            <a:fillRect/>
          </a:stretch>
        </p:blipFill>
        <p:spPr>
          <a:xfrm>
            <a:off x="1779171" y="1185251"/>
            <a:ext cx="10067200" cy="2412469"/>
          </a:xfrm>
          <a:prstGeom prst="rect">
            <a:avLst/>
          </a:prstGeom>
        </p:spPr>
      </p:pic>
      <p:grpSp>
        <p:nvGrpSpPr>
          <p:cNvPr id="36" name="Group 35">
            <a:extLst>
              <a:ext uri="{FF2B5EF4-FFF2-40B4-BE49-F238E27FC236}">
                <a16:creationId xmlns:a16="http://schemas.microsoft.com/office/drawing/2014/main" id="{5995D10D-E9C9-47DB-AE7E-801FEF38F5C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219290" y="1"/>
            <a:ext cx="972709" cy="1935307"/>
            <a:chOff x="10918968" y="713127"/>
            <a:chExt cx="1273032" cy="2532832"/>
          </a:xfrm>
        </p:grpSpPr>
        <p:sp>
          <p:nvSpPr>
            <p:cNvPr id="37" name="Rectangle 36">
              <a:extLst>
                <a:ext uri="{FF2B5EF4-FFF2-40B4-BE49-F238E27FC236}">
                  <a16:creationId xmlns:a16="http://schemas.microsoft.com/office/drawing/2014/main" id="{CC1A72C6-3DE4-4EC3-9AD5-9E0D40D8CE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Isosceles Triangle 37">
              <a:extLst>
                <a:ext uri="{FF2B5EF4-FFF2-40B4-BE49-F238E27FC236}">
                  <a16:creationId xmlns:a16="http://schemas.microsoft.com/office/drawing/2014/main" id="{0B0DA1F1-C391-4EDF-9FE0-23E86E1377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itle 1">
            <a:extLst>
              <a:ext uri="{FF2B5EF4-FFF2-40B4-BE49-F238E27FC236}">
                <a16:creationId xmlns:a16="http://schemas.microsoft.com/office/drawing/2014/main" id="{9CBFAEAB-D055-424B-BDE5-209C9C0F3A2A}"/>
              </a:ext>
            </a:extLst>
          </p:cNvPr>
          <p:cNvSpPr>
            <a:spLocks noGrp="1"/>
          </p:cNvSpPr>
          <p:nvPr>
            <p:ph type="title"/>
          </p:nvPr>
        </p:nvSpPr>
        <p:spPr>
          <a:xfrm>
            <a:off x="415925" y="593725"/>
            <a:ext cx="11360150" cy="763588"/>
          </a:xfrm>
        </p:spPr>
        <p:txBody>
          <a:bodyPr vert="horz" lIns="91440" tIns="45720" rIns="91440" bIns="45720" rtlCol="0" anchor="ctr">
            <a:normAutofit/>
          </a:bodyPr>
          <a:lstStyle/>
          <a:p>
            <a:pPr>
              <a:spcBef>
                <a:spcPct val="0"/>
              </a:spcBef>
            </a:pPr>
            <a:r>
              <a:rPr lang="en-US" sz="3600" b="1" kern="1200" dirty="0">
                <a:solidFill>
                  <a:schemeClr val="tx1"/>
                </a:solidFill>
                <a:latin typeface="+mj-lt"/>
                <a:ea typeface="+mj-ea"/>
                <a:cs typeface="+mj-cs"/>
              </a:rPr>
              <a:t>Measures</a:t>
            </a:r>
          </a:p>
        </p:txBody>
      </p:sp>
    </p:spTree>
    <p:extLst>
      <p:ext uri="{BB962C8B-B14F-4D97-AF65-F5344CB8AC3E}">
        <p14:creationId xmlns:p14="http://schemas.microsoft.com/office/powerpoint/2010/main" val="2063225001"/>
      </p:ext>
    </p:extLst>
  </p:cSld>
  <p:clrMapOvr>
    <a:overrideClrMapping bg1="lt1" tx1="dk1" bg2="lt2" tx2="dk2" accent1="accent1" accent2="accent2" accent3="accent3" accent4="accent4" accent5="accent5" accent6="accent6" hlink="hlink" folHlink="folHlink"/>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32D046-AAA3-4535-993F-77EE93FCCACA}"/>
              </a:ext>
            </a:extLst>
          </p:cNvPr>
          <p:cNvSpPr>
            <a:spLocks noGrp="1"/>
          </p:cNvSpPr>
          <p:nvPr>
            <p:ph type="title"/>
          </p:nvPr>
        </p:nvSpPr>
        <p:spPr/>
        <p:txBody>
          <a:bodyPr/>
          <a:lstStyle/>
          <a:p>
            <a:r>
              <a:rPr lang="en-CA" sz="4000" b="1" dirty="0">
                <a:effectLst/>
                <a:latin typeface="Calibri" panose="020F0502020204030204" pitchFamily="34" charset="0"/>
                <a:ea typeface="Calibri" panose="020F0502020204030204" pitchFamily="34" charset="0"/>
              </a:rPr>
              <a:t>Simple Time Signatures </a:t>
            </a:r>
            <a:endParaRPr lang="en-CA" sz="4000" dirty="0"/>
          </a:p>
        </p:txBody>
      </p:sp>
      <p:sp>
        <p:nvSpPr>
          <p:cNvPr id="3" name="Text Placeholder 2">
            <a:extLst>
              <a:ext uri="{FF2B5EF4-FFF2-40B4-BE49-F238E27FC236}">
                <a16:creationId xmlns:a16="http://schemas.microsoft.com/office/drawing/2014/main" id="{97F6514E-77F6-4FC0-BA76-A343DFC51989}"/>
              </a:ext>
            </a:extLst>
          </p:cNvPr>
          <p:cNvSpPr>
            <a:spLocks noGrp="1"/>
          </p:cNvSpPr>
          <p:nvPr>
            <p:ph type="body" idx="1"/>
          </p:nvPr>
        </p:nvSpPr>
        <p:spPr/>
        <p:txBody>
          <a:bodyPr/>
          <a:lstStyle/>
          <a:p>
            <a:r>
              <a:rPr lang="en-CA" sz="1800" dirty="0">
                <a:effectLst/>
                <a:latin typeface="Calibri" panose="020F0502020204030204" pitchFamily="34" charset="0"/>
                <a:ea typeface="Calibri" panose="020F0502020204030204" pitchFamily="34" charset="0"/>
              </a:rPr>
              <a:t>Time signatures are used to indicate the pulses or beats of a piece of music. </a:t>
            </a:r>
          </a:p>
          <a:p>
            <a:r>
              <a:rPr lang="en-CA" sz="1800" dirty="0">
                <a:effectLst/>
                <a:latin typeface="Calibri" panose="020F0502020204030204" pitchFamily="34" charset="0"/>
                <a:ea typeface="Calibri" panose="020F0502020204030204" pitchFamily="34" charset="0"/>
              </a:rPr>
              <a:t>Some beats are stronger than others. </a:t>
            </a:r>
          </a:p>
          <a:p>
            <a:r>
              <a:rPr lang="en-CA" sz="1800" dirty="0">
                <a:effectLst/>
                <a:latin typeface="Calibri" panose="020F0502020204030204" pitchFamily="34" charset="0"/>
                <a:ea typeface="Calibri" panose="020F0502020204030204" pitchFamily="34" charset="0"/>
              </a:rPr>
              <a:t>The stronger beat is referred to as an accent beat. Measuring music as beats with recurring accents. </a:t>
            </a:r>
          </a:p>
          <a:p>
            <a:r>
              <a:rPr lang="en-CA" sz="1800" dirty="0">
                <a:effectLst/>
                <a:latin typeface="Calibri" panose="020F0502020204030204" pitchFamily="34" charset="0"/>
                <a:ea typeface="Calibri" panose="020F0502020204030204" pitchFamily="34" charset="0"/>
              </a:rPr>
              <a:t>Unless a change is indicated, the number of beats in each measure will remain the same throughout a piece of music. </a:t>
            </a:r>
          </a:p>
          <a:p>
            <a:r>
              <a:rPr lang="en-CA" sz="1800" dirty="0">
                <a:effectLst/>
                <a:latin typeface="Calibri" panose="020F0502020204030204" pitchFamily="34" charset="0"/>
                <a:ea typeface="Calibri" panose="020F0502020204030204" pitchFamily="34" charset="0"/>
              </a:rPr>
              <a:t>A time signature (which has two numbers, one above the other) is placed at the beginning of the music and indicates the number of beats.</a:t>
            </a:r>
          </a:p>
          <a:p>
            <a:endParaRPr lang="en-CA" sz="1800" dirty="0">
              <a:latin typeface="Calibri" panose="020F0502020204030204" pitchFamily="34" charset="0"/>
            </a:endParaRPr>
          </a:p>
          <a:p>
            <a:endParaRPr lang="en-CA" dirty="0"/>
          </a:p>
        </p:txBody>
      </p:sp>
      <p:pic>
        <p:nvPicPr>
          <p:cNvPr id="5" name="Picture 4">
            <a:extLst>
              <a:ext uri="{FF2B5EF4-FFF2-40B4-BE49-F238E27FC236}">
                <a16:creationId xmlns:a16="http://schemas.microsoft.com/office/drawing/2014/main" id="{D820DA9E-6E4D-43DB-B519-0DBE375B1481}"/>
              </a:ext>
            </a:extLst>
          </p:cNvPr>
          <p:cNvPicPr>
            <a:picLocks noChangeAspect="1"/>
          </p:cNvPicPr>
          <p:nvPr/>
        </p:nvPicPr>
        <p:blipFill>
          <a:blip r:embed="rId2">
            <a:extLst>
              <a:ext uri="{28A0092B-C50C-407E-A947-70E740481C1C}">
                <a14:useLocalDpi xmlns:a14="http://schemas.microsoft.com/office/drawing/2010/main" val="0"/>
              </a:ext>
            </a:extLst>
          </a:blip>
          <a:srcRect l="21250" t="26666" r="26250" b="51851"/>
          <a:stretch>
            <a:fillRect/>
          </a:stretch>
        </p:blipFill>
        <p:spPr>
          <a:xfrm>
            <a:off x="1364090" y="3637340"/>
            <a:ext cx="9463820" cy="2177658"/>
          </a:xfrm>
          <a:prstGeom prst="rect">
            <a:avLst/>
          </a:prstGeom>
        </p:spPr>
      </p:pic>
    </p:spTree>
    <p:extLst>
      <p:ext uri="{BB962C8B-B14F-4D97-AF65-F5344CB8AC3E}">
        <p14:creationId xmlns:p14="http://schemas.microsoft.com/office/powerpoint/2010/main" val="250681158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Down Arrow 7">
            <a:extLst>
              <a:ext uri="{FF2B5EF4-FFF2-40B4-BE49-F238E27FC236}">
                <a16:creationId xmlns:a16="http://schemas.microsoft.com/office/drawing/2014/main" id="{73DE2CFE-42F2-48F0-8706-5264E012B1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288521" y="381403"/>
            <a:ext cx="2200313" cy="3342508"/>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932D046-AAA3-4535-993F-77EE93FCCACA}"/>
              </a:ext>
            </a:extLst>
          </p:cNvPr>
          <p:cNvSpPr>
            <a:spLocks noGrp="1"/>
          </p:cNvSpPr>
          <p:nvPr>
            <p:ph type="title"/>
          </p:nvPr>
        </p:nvSpPr>
        <p:spPr>
          <a:xfrm>
            <a:off x="966952" y="1204108"/>
            <a:ext cx="2669406" cy="1781175"/>
          </a:xfrm>
        </p:spPr>
        <p:txBody>
          <a:bodyPr vert="horz" lIns="91440" tIns="45720" rIns="91440" bIns="45720" rtlCol="0" anchor="ctr">
            <a:normAutofit/>
          </a:bodyPr>
          <a:lstStyle/>
          <a:p>
            <a:pPr>
              <a:spcBef>
                <a:spcPct val="0"/>
              </a:spcBef>
            </a:pPr>
            <a:r>
              <a:rPr lang="en-US" sz="3200" b="1" kern="1200" dirty="0">
                <a:solidFill>
                  <a:srgbClr val="FFFFFF"/>
                </a:solidFill>
                <a:effectLst/>
                <a:latin typeface="+mj-lt"/>
                <a:ea typeface="+mj-ea"/>
                <a:cs typeface="+mj-cs"/>
              </a:rPr>
              <a:t>How to Read Simple Time Signatures </a:t>
            </a:r>
            <a:endParaRPr lang="en-US" sz="3200" kern="1200" dirty="0">
              <a:solidFill>
                <a:srgbClr val="FFFFFF"/>
              </a:solidFill>
              <a:latin typeface="+mj-lt"/>
              <a:ea typeface="+mj-ea"/>
              <a:cs typeface="+mj-cs"/>
            </a:endParaRPr>
          </a:p>
        </p:txBody>
      </p:sp>
      <p:sp>
        <p:nvSpPr>
          <p:cNvPr id="3" name="Text Placeholder 2">
            <a:extLst>
              <a:ext uri="{FF2B5EF4-FFF2-40B4-BE49-F238E27FC236}">
                <a16:creationId xmlns:a16="http://schemas.microsoft.com/office/drawing/2014/main" id="{97F6514E-77F6-4FC0-BA76-A343DFC51989}"/>
              </a:ext>
            </a:extLst>
          </p:cNvPr>
          <p:cNvSpPr>
            <a:spLocks noGrp="1"/>
          </p:cNvSpPr>
          <p:nvPr>
            <p:ph type="body" idx="1"/>
          </p:nvPr>
        </p:nvSpPr>
        <p:spPr>
          <a:xfrm>
            <a:off x="232732" y="5342209"/>
            <a:ext cx="11726536" cy="1126582"/>
          </a:xfrm>
        </p:spPr>
        <p:txBody>
          <a:bodyPr vert="horz" lIns="91440" tIns="45720" rIns="91440" bIns="45720" rtlCol="0">
            <a:noAutofit/>
          </a:bodyPr>
          <a:lstStyle/>
          <a:p>
            <a:pPr marL="380985" indent="0">
              <a:spcAft>
                <a:spcPts val="600"/>
              </a:spcAft>
              <a:buNone/>
            </a:pPr>
            <a:r>
              <a:rPr lang="en-US" dirty="0">
                <a:effectLst/>
              </a:rPr>
              <a:t>A time signature (which has two numbers, one above the other) is placed at the beginning of the music and indicates the number of beats.</a:t>
            </a:r>
          </a:p>
          <a:p>
            <a:pPr indent="-228600">
              <a:spcAft>
                <a:spcPts val="600"/>
              </a:spcAft>
              <a:buFont typeface="Arial" panose="020B0604020202020204" pitchFamily="34" charset="0"/>
              <a:buChar char="•"/>
            </a:pPr>
            <a:endParaRPr lang="en-US" dirty="0"/>
          </a:p>
          <a:p>
            <a:pPr indent="-228600">
              <a:spcAft>
                <a:spcPts val="600"/>
              </a:spcAft>
              <a:buFont typeface="Arial" panose="020B0604020202020204" pitchFamily="34" charset="0"/>
              <a:buChar char="•"/>
            </a:pPr>
            <a:endParaRPr lang="en-US" dirty="0"/>
          </a:p>
        </p:txBody>
      </p:sp>
      <p:pic>
        <p:nvPicPr>
          <p:cNvPr id="6" name="Google Shape;247;p45">
            <a:extLst>
              <a:ext uri="{FF2B5EF4-FFF2-40B4-BE49-F238E27FC236}">
                <a16:creationId xmlns:a16="http://schemas.microsoft.com/office/drawing/2014/main" id="{9908C74B-ADAB-4301-A294-B447EAF240CA}"/>
              </a:ext>
            </a:extLst>
          </p:cNvPr>
          <p:cNvPicPr preferRelativeResize="0"/>
          <p:nvPr/>
        </p:nvPicPr>
        <p:blipFill>
          <a:blip r:embed="rId2"/>
          <a:stretch>
            <a:fillRect/>
          </a:stretch>
        </p:blipFill>
        <p:spPr>
          <a:xfrm>
            <a:off x="4822813" y="400575"/>
            <a:ext cx="6903723" cy="4772670"/>
          </a:xfrm>
          <a:prstGeom prst="rect">
            <a:avLst/>
          </a:prstGeom>
          <a:noFill/>
        </p:spPr>
      </p:pic>
    </p:spTree>
    <p:extLst>
      <p:ext uri="{BB962C8B-B14F-4D97-AF65-F5344CB8AC3E}">
        <p14:creationId xmlns:p14="http://schemas.microsoft.com/office/powerpoint/2010/main" val="362453530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81AD69-D874-4238-BF38-D5D93A309451}"/>
              </a:ext>
            </a:extLst>
          </p:cNvPr>
          <p:cNvSpPr>
            <a:spLocks noGrp="1"/>
          </p:cNvSpPr>
          <p:nvPr>
            <p:ph type="title"/>
          </p:nvPr>
        </p:nvSpPr>
        <p:spPr/>
        <p:txBody>
          <a:bodyPr/>
          <a:lstStyle/>
          <a:p>
            <a:r>
              <a:rPr lang="en-CA" dirty="0"/>
              <a:t>Figuring out which note gets the beat</a:t>
            </a:r>
          </a:p>
        </p:txBody>
      </p:sp>
      <p:sp>
        <p:nvSpPr>
          <p:cNvPr id="3" name="Text Placeholder 2">
            <a:extLst>
              <a:ext uri="{FF2B5EF4-FFF2-40B4-BE49-F238E27FC236}">
                <a16:creationId xmlns:a16="http://schemas.microsoft.com/office/drawing/2014/main" id="{B44C402B-567B-4E0B-BAB0-4D5FA83A9415}"/>
              </a:ext>
            </a:extLst>
          </p:cNvPr>
          <p:cNvSpPr>
            <a:spLocks noGrp="1"/>
          </p:cNvSpPr>
          <p:nvPr>
            <p:ph type="body" idx="1"/>
          </p:nvPr>
        </p:nvSpPr>
        <p:spPr/>
        <p:txBody>
          <a:bodyPr/>
          <a:lstStyle/>
          <a:p>
            <a:r>
              <a:rPr lang="en-CA" dirty="0"/>
              <a:t>Let’s work through this table together - annotate</a:t>
            </a:r>
          </a:p>
        </p:txBody>
      </p:sp>
      <p:graphicFrame>
        <p:nvGraphicFramePr>
          <p:cNvPr id="4" name="Table 4">
            <a:extLst>
              <a:ext uri="{FF2B5EF4-FFF2-40B4-BE49-F238E27FC236}">
                <a16:creationId xmlns:a16="http://schemas.microsoft.com/office/drawing/2014/main" id="{845A6655-A94F-43E8-AFD3-27CDB52AC9C9}"/>
              </a:ext>
            </a:extLst>
          </p:cNvPr>
          <p:cNvGraphicFramePr>
            <a:graphicFrameLocks noGrp="1"/>
          </p:cNvGraphicFramePr>
          <p:nvPr>
            <p:extLst>
              <p:ext uri="{D42A27DB-BD31-4B8C-83A1-F6EECF244321}">
                <p14:modId xmlns:p14="http://schemas.microsoft.com/office/powerpoint/2010/main" val="1559745755"/>
              </p:ext>
            </p:extLst>
          </p:nvPr>
        </p:nvGraphicFramePr>
        <p:xfrm>
          <a:off x="1886226" y="2368170"/>
          <a:ext cx="8128000" cy="3662680"/>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val="2934542313"/>
                    </a:ext>
                  </a:extLst>
                </a:gridCol>
                <a:gridCol w="4064000">
                  <a:extLst>
                    <a:ext uri="{9D8B030D-6E8A-4147-A177-3AD203B41FA5}">
                      <a16:colId xmlns:a16="http://schemas.microsoft.com/office/drawing/2014/main" val="4267144295"/>
                    </a:ext>
                  </a:extLst>
                </a:gridCol>
              </a:tblGrid>
              <a:tr h="370840">
                <a:tc>
                  <a:txBody>
                    <a:bodyPr/>
                    <a:lstStyle/>
                    <a:p>
                      <a:pPr algn="ctr"/>
                      <a:r>
                        <a:rPr lang="en-CA" dirty="0"/>
                        <a:t>Time Signature</a:t>
                      </a:r>
                    </a:p>
                  </a:txBody>
                  <a:tcPr/>
                </a:tc>
                <a:tc>
                  <a:txBody>
                    <a:bodyPr/>
                    <a:lstStyle/>
                    <a:p>
                      <a:pPr algn="ctr"/>
                      <a:r>
                        <a:rPr lang="en-CA" dirty="0"/>
                        <a:t>Beat Note</a:t>
                      </a:r>
                    </a:p>
                  </a:txBody>
                  <a:tcPr/>
                </a:tc>
                <a:extLst>
                  <a:ext uri="{0D108BD9-81ED-4DB2-BD59-A6C34878D82A}">
                    <a16:rowId xmlns:a16="http://schemas.microsoft.com/office/drawing/2014/main" val="3379408484"/>
                  </a:ext>
                </a:extLst>
              </a:tr>
              <a:tr h="370840">
                <a:tc>
                  <a:txBody>
                    <a:bodyPr/>
                    <a:lstStyle/>
                    <a:p>
                      <a:pPr algn="ctr"/>
                      <a:r>
                        <a:rPr lang="en-CA" sz="2400" dirty="0">
                          <a:latin typeface="Bernard MT Condensed" panose="02050806060905020404" pitchFamily="18" charset="0"/>
                          <a:cs typeface="Aharoni" panose="020B0604020202020204" pitchFamily="2" charset="-79"/>
                        </a:rPr>
                        <a:t>4</a:t>
                      </a:r>
                    </a:p>
                    <a:p>
                      <a:pPr algn="ctr"/>
                      <a:r>
                        <a:rPr lang="en-CA" sz="2400" dirty="0">
                          <a:latin typeface="Bernard MT Condensed" panose="02050806060905020404" pitchFamily="18" charset="0"/>
                          <a:cs typeface="Aharoni" panose="020B0604020202020204" pitchFamily="2" charset="-79"/>
                        </a:rPr>
                        <a:t>1</a:t>
                      </a:r>
                    </a:p>
                  </a:txBody>
                  <a:tcPr/>
                </a:tc>
                <a:tc>
                  <a:txBody>
                    <a:bodyPr/>
                    <a:lstStyle/>
                    <a:p>
                      <a:endParaRPr lang="en-CA"/>
                    </a:p>
                  </a:txBody>
                  <a:tcPr/>
                </a:tc>
                <a:extLst>
                  <a:ext uri="{0D108BD9-81ED-4DB2-BD59-A6C34878D82A}">
                    <a16:rowId xmlns:a16="http://schemas.microsoft.com/office/drawing/2014/main" val="2765374778"/>
                  </a:ext>
                </a:extLst>
              </a:tr>
              <a:tr h="370840">
                <a:tc>
                  <a:txBody>
                    <a:bodyPr/>
                    <a:lstStyle/>
                    <a:p>
                      <a:pPr algn="ctr"/>
                      <a:r>
                        <a:rPr lang="en-CA" sz="2400" dirty="0">
                          <a:latin typeface="Bernard MT Condensed" panose="02050806060905020404" pitchFamily="18" charset="0"/>
                          <a:cs typeface="Aharoni" panose="020B0604020202020204" pitchFamily="2" charset="-79"/>
                        </a:rPr>
                        <a:t>4</a:t>
                      </a:r>
                    </a:p>
                    <a:p>
                      <a:pPr algn="ctr"/>
                      <a:r>
                        <a:rPr lang="en-CA" sz="2400" dirty="0">
                          <a:latin typeface="Bernard MT Condensed" panose="02050806060905020404" pitchFamily="18" charset="0"/>
                          <a:cs typeface="Aharoni" panose="020B0604020202020204" pitchFamily="2" charset="-79"/>
                        </a:rPr>
                        <a:t>2</a:t>
                      </a:r>
                    </a:p>
                  </a:txBody>
                  <a:tcPr/>
                </a:tc>
                <a:tc>
                  <a:txBody>
                    <a:bodyPr/>
                    <a:lstStyle/>
                    <a:p>
                      <a:endParaRPr lang="en-CA"/>
                    </a:p>
                  </a:txBody>
                  <a:tcPr/>
                </a:tc>
                <a:extLst>
                  <a:ext uri="{0D108BD9-81ED-4DB2-BD59-A6C34878D82A}">
                    <a16:rowId xmlns:a16="http://schemas.microsoft.com/office/drawing/2014/main" val="1852553532"/>
                  </a:ext>
                </a:extLst>
              </a:tr>
              <a:tr h="370840">
                <a:tc>
                  <a:txBody>
                    <a:bodyPr/>
                    <a:lstStyle/>
                    <a:p>
                      <a:pPr algn="ctr"/>
                      <a:r>
                        <a:rPr lang="en-CA" sz="2400" dirty="0">
                          <a:latin typeface="Bernard MT Condensed" panose="02050806060905020404" pitchFamily="18" charset="0"/>
                          <a:cs typeface="Aharoni" panose="020B0604020202020204" pitchFamily="2" charset="-79"/>
                        </a:rPr>
                        <a:t>4</a:t>
                      </a:r>
                    </a:p>
                    <a:p>
                      <a:pPr algn="ctr"/>
                      <a:r>
                        <a:rPr lang="en-CA" sz="2400" dirty="0">
                          <a:latin typeface="Bernard MT Condensed" panose="02050806060905020404" pitchFamily="18" charset="0"/>
                          <a:cs typeface="Aharoni" panose="020B0604020202020204" pitchFamily="2" charset="-79"/>
                        </a:rPr>
                        <a:t>4</a:t>
                      </a:r>
                    </a:p>
                  </a:txBody>
                  <a:tcPr/>
                </a:tc>
                <a:tc>
                  <a:txBody>
                    <a:bodyPr/>
                    <a:lstStyle/>
                    <a:p>
                      <a:endParaRPr lang="en-CA" dirty="0"/>
                    </a:p>
                  </a:txBody>
                  <a:tcPr/>
                </a:tc>
                <a:extLst>
                  <a:ext uri="{0D108BD9-81ED-4DB2-BD59-A6C34878D82A}">
                    <a16:rowId xmlns:a16="http://schemas.microsoft.com/office/drawing/2014/main" val="3565640396"/>
                  </a:ext>
                </a:extLst>
              </a:tr>
              <a:tr h="370840">
                <a:tc>
                  <a:txBody>
                    <a:bodyPr/>
                    <a:lstStyle/>
                    <a:p>
                      <a:pPr algn="ctr"/>
                      <a:r>
                        <a:rPr lang="en-CA" sz="2400" dirty="0">
                          <a:latin typeface="Bernard MT Condensed" panose="02050806060905020404" pitchFamily="18" charset="0"/>
                          <a:cs typeface="Aharoni" panose="020B0604020202020204" pitchFamily="2" charset="-79"/>
                        </a:rPr>
                        <a:t>4</a:t>
                      </a:r>
                    </a:p>
                    <a:p>
                      <a:pPr algn="ctr"/>
                      <a:r>
                        <a:rPr lang="en-CA" sz="2400" dirty="0">
                          <a:latin typeface="Bernard MT Condensed" panose="02050806060905020404" pitchFamily="18" charset="0"/>
                          <a:cs typeface="Aharoni" panose="020B0604020202020204" pitchFamily="2" charset="-79"/>
                        </a:rPr>
                        <a:t>8</a:t>
                      </a:r>
                    </a:p>
                  </a:txBody>
                  <a:tcPr/>
                </a:tc>
                <a:tc>
                  <a:txBody>
                    <a:bodyPr/>
                    <a:lstStyle/>
                    <a:p>
                      <a:endParaRPr lang="en-CA" dirty="0"/>
                    </a:p>
                  </a:txBody>
                  <a:tcPr/>
                </a:tc>
                <a:extLst>
                  <a:ext uri="{0D108BD9-81ED-4DB2-BD59-A6C34878D82A}">
                    <a16:rowId xmlns:a16="http://schemas.microsoft.com/office/drawing/2014/main" val="3341039304"/>
                  </a:ext>
                </a:extLst>
              </a:tr>
            </a:tbl>
          </a:graphicData>
        </a:graphic>
      </p:graphicFrame>
    </p:spTree>
    <p:extLst>
      <p:ext uri="{BB962C8B-B14F-4D97-AF65-F5344CB8AC3E}">
        <p14:creationId xmlns:p14="http://schemas.microsoft.com/office/powerpoint/2010/main" val="17819960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33007221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F35067-3BA6-453F-B35F-1E71F0075ACD}"/>
              </a:ext>
            </a:extLst>
          </p:cNvPr>
          <p:cNvSpPr>
            <a:spLocks noGrp="1"/>
          </p:cNvSpPr>
          <p:nvPr>
            <p:ph type="title"/>
          </p:nvPr>
        </p:nvSpPr>
        <p:spPr>
          <a:xfrm>
            <a:off x="574626" y="672992"/>
            <a:ext cx="11360800" cy="763600"/>
          </a:xfrm>
        </p:spPr>
        <p:txBody>
          <a:bodyPr/>
          <a:lstStyle/>
          <a:p>
            <a:r>
              <a:rPr lang="en-CA" dirty="0"/>
              <a:t> Counting Rhythms</a:t>
            </a:r>
          </a:p>
        </p:txBody>
      </p:sp>
      <p:sp>
        <p:nvSpPr>
          <p:cNvPr id="3" name="Text Placeholder 2">
            <a:extLst>
              <a:ext uri="{FF2B5EF4-FFF2-40B4-BE49-F238E27FC236}">
                <a16:creationId xmlns:a16="http://schemas.microsoft.com/office/drawing/2014/main" id="{AA8EBA6E-3074-4789-A7A5-206AAE03874B}"/>
              </a:ext>
            </a:extLst>
          </p:cNvPr>
          <p:cNvSpPr>
            <a:spLocks noGrp="1"/>
          </p:cNvSpPr>
          <p:nvPr>
            <p:ph type="body" idx="1"/>
          </p:nvPr>
        </p:nvSpPr>
        <p:spPr>
          <a:xfrm>
            <a:off x="574626" y="1857778"/>
            <a:ext cx="11360800" cy="1014134"/>
          </a:xfrm>
        </p:spPr>
        <p:txBody>
          <a:bodyPr/>
          <a:lstStyle/>
          <a:p>
            <a:pPr marL="152396" indent="0">
              <a:buNone/>
            </a:pPr>
            <a:r>
              <a:rPr lang="en-CA" dirty="0">
                <a:effectLst/>
                <a:latin typeface="Calibri" panose="020F0502020204030204" pitchFamily="34" charset="0"/>
                <a:ea typeface="Calibri" panose="020F0502020204030204" pitchFamily="34" charset="0"/>
              </a:rPr>
              <a:t>Most importantly, in simple time, the beat is divided into two. You might count out loud by saying 1&amp;2&amp;, or 1&amp;2&amp;3&amp; </a:t>
            </a:r>
            <a:r>
              <a:rPr lang="en-CA" dirty="0" err="1">
                <a:effectLst/>
                <a:latin typeface="Calibri" panose="020F0502020204030204" pitchFamily="34" charset="0"/>
                <a:ea typeface="Calibri" panose="020F0502020204030204" pitchFamily="34" charset="0"/>
              </a:rPr>
              <a:t>ect</a:t>
            </a:r>
            <a:r>
              <a:rPr lang="en-CA" dirty="0">
                <a:effectLst/>
                <a:latin typeface="Calibri" panose="020F0502020204030204" pitchFamily="34" charset="0"/>
                <a:ea typeface="Calibri" panose="020F0502020204030204" pitchFamily="34" charset="0"/>
              </a:rPr>
              <a:t>… Here is how we count!</a:t>
            </a:r>
          </a:p>
          <a:p>
            <a:pPr marL="152396" indent="0">
              <a:buNone/>
            </a:pPr>
            <a:endParaRPr lang="en-CA" dirty="0">
              <a:latin typeface="Calibri" panose="020F0502020204030204" pitchFamily="34" charset="0"/>
              <a:ea typeface="Arial" panose="020B0604020202020204" pitchFamily="34" charset="0"/>
            </a:endParaRPr>
          </a:p>
          <a:p>
            <a:pPr marL="152396" indent="0">
              <a:buNone/>
            </a:pPr>
            <a:endParaRPr lang="en-CA" dirty="0">
              <a:latin typeface="Calibri" panose="020F0502020204030204" pitchFamily="34" charset="0"/>
              <a:ea typeface="Arial" panose="020B0604020202020204" pitchFamily="34" charset="0"/>
            </a:endParaRPr>
          </a:p>
          <a:p>
            <a:pPr marL="152396" indent="0">
              <a:buNone/>
            </a:pPr>
            <a:endParaRPr lang="en-CA" dirty="0">
              <a:latin typeface="Calibri" panose="020F0502020204030204" pitchFamily="34" charset="0"/>
              <a:ea typeface="Arial" panose="020B0604020202020204" pitchFamily="34" charset="0"/>
            </a:endParaRPr>
          </a:p>
          <a:p>
            <a:pPr marL="152396" indent="0">
              <a:buNone/>
            </a:pPr>
            <a:endParaRPr lang="en-CA" dirty="0">
              <a:latin typeface="Calibri" panose="020F0502020204030204" pitchFamily="34" charset="0"/>
              <a:ea typeface="Arial" panose="020B0604020202020204" pitchFamily="34" charset="0"/>
            </a:endParaRPr>
          </a:p>
          <a:p>
            <a:pPr marL="152396" indent="0">
              <a:buNone/>
            </a:pPr>
            <a:endParaRPr lang="en-CA" dirty="0">
              <a:latin typeface="Calibri" panose="020F0502020204030204" pitchFamily="34" charset="0"/>
              <a:ea typeface="Arial" panose="020B0604020202020204" pitchFamily="34" charset="0"/>
            </a:endParaRPr>
          </a:p>
        </p:txBody>
      </p:sp>
      <p:pic>
        <p:nvPicPr>
          <p:cNvPr id="1026" name="Picture 2">
            <a:extLst>
              <a:ext uri="{FF2B5EF4-FFF2-40B4-BE49-F238E27FC236}">
                <a16:creationId xmlns:a16="http://schemas.microsoft.com/office/drawing/2014/main" id="{262541F9-5A8B-44EA-83C5-4A37D66ACD4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2854" y="3293099"/>
            <a:ext cx="9926292" cy="17564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870844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932961-23EE-4A79-A824-5D271AE9BD26}"/>
              </a:ext>
            </a:extLst>
          </p:cNvPr>
          <p:cNvSpPr>
            <a:spLocks noGrp="1"/>
          </p:cNvSpPr>
          <p:nvPr>
            <p:ph type="title"/>
          </p:nvPr>
        </p:nvSpPr>
        <p:spPr/>
        <p:txBody>
          <a:bodyPr/>
          <a:lstStyle/>
          <a:p>
            <a:r>
              <a:rPr lang="en-CA" dirty="0"/>
              <a:t>Counting Rests</a:t>
            </a:r>
          </a:p>
        </p:txBody>
      </p:sp>
      <p:sp>
        <p:nvSpPr>
          <p:cNvPr id="3" name="Text Placeholder 2">
            <a:extLst>
              <a:ext uri="{FF2B5EF4-FFF2-40B4-BE49-F238E27FC236}">
                <a16:creationId xmlns:a16="http://schemas.microsoft.com/office/drawing/2014/main" id="{D76A285B-D614-404A-97D2-2E6600618304}"/>
              </a:ext>
            </a:extLst>
          </p:cNvPr>
          <p:cNvSpPr>
            <a:spLocks noGrp="1"/>
          </p:cNvSpPr>
          <p:nvPr>
            <p:ph type="body" idx="1"/>
          </p:nvPr>
        </p:nvSpPr>
        <p:spPr/>
        <p:txBody>
          <a:bodyPr/>
          <a:lstStyle/>
          <a:p>
            <a:pPr marL="152396" indent="0">
              <a:buNone/>
            </a:pPr>
            <a:r>
              <a:rPr lang="en-CA" dirty="0">
                <a:latin typeface="Calibri" panose="020F0502020204030204" pitchFamily="34" charset="0"/>
                <a:ea typeface="Arial" panose="020B0604020202020204" pitchFamily="34" charset="0"/>
              </a:rPr>
              <a:t>When counting rests, put a bracket around the (count) and whisper it</a:t>
            </a:r>
          </a:p>
          <a:p>
            <a:endParaRPr lang="en-CA" dirty="0"/>
          </a:p>
        </p:txBody>
      </p:sp>
      <p:pic>
        <p:nvPicPr>
          <p:cNvPr id="2050" name="Picture 2">
            <a:extLst>
              <a:ext uri="{FF2B5EF4-FFF2-40B4-BE49-F238E27FC236}">
                <a16:creationId xmlns:a16="http://schemas.microsoft.com/office/drawing/2014/main" id="{6B26A2FF-72C4-4584-97CB-10365B781E0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3181" y="2620573"/>
            <a:ext cx="10555149" cy="16168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161632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B82618-0E95-4235-B442-4E613D7C2F3D}"/>
              </a:ext>
            </a:extLst>
          </p:cNvPr>
          <p:cNvSpPr>
            <a:spLocks noGrp="1"/>
          </p:cNvSpPr>
          <p:nvPr>
            <p:ph type="title"/>
          </p:nvPr>
        </p:nvSpPr>
        <p:spPr/>
        <p:txBody>
          <a:bodyPr/>
          <a:lstStyle/>
          <a:p>
            <a:r>
              <a:rPr lang="en-CA" dirty="0"/>
              <a:t>Level Basic Rhythm Sheet</a:t>
            </a:r>
          </a:p>
        </p:txBody>
      </p:sp>
      <p:sp>
        <p:nvSpPr>
          <p:cNvPr id="3" name="Text Placeholder 2">
            <a:extLst>
              <a:ext uri="{FF2B5EF4-FFF2-40B4-BE49-F238E27FC236}">
                <a16:creationId xmlns:a16="http://schemas.microsoft.com/office/drawing/2014/main" id="{725DF27E-0115-457B-A202-7958A4E26233}"/>
              </a:ext>
            </a:extLst>
          </p:cNvPr>
          <p:cNvSpPr>
            <a:spLocks noGrp="1"/>
          </p:cNvSpPr>
          <p:nvPr>
            <p:ph type="body" idx="1"/>
          </p:nvPr>
        </p:nvSpPr>
        <p:spPr>
          <a:xfrm>
            <a:off x="415600" y="1356967"/>
            <a:ext cx="11360800" cy="4555200"/>
          </a:xfrm>
        </p:spPr>
        <p:txBody>
          <a:bodyPr/>
          <a:lstStyle/>
          <a:p>
            <a:pPr marL="152396" indent="0">
              <a:buNone/>
            </a:pPr>
            <a:r>
              <a:rPr lang="en-CA" dirty="0"/>
              <a:t>Here is are some rhythm studies from your Level Basic Package, let’s assign some measure: write in the counting, then let’s check together.</a:t>
            </a:r>
          </a:p>
          <a:p>
            <a:endParaRPr lang="en-CA" dirty="0"/>
          </a:p>
          <a:p>
            <a:endParaRPr lang="en-CA" dirty="0"/>
          </a:p>
        </p:txBody>
      </p:sp>
      <p:pic>
        <p:nvPicPr>
          <p:cNvPr id="5" name="Picture 4">
            <a:extLst>
              <a:ext uri="{FF2B5EF4-FFF2-40B4-BE49-F238E27FC236}">
                <a16:creationId xmlns:a16="http://schemas.microsoft.com/office/drawing/2014/main" id="{F44F30CD-5CBA-4415-A4F8-47CAC93F780D}"/>
              </a:ext>
            </a:extLst>
          </p:cNvPr>
          <p:cNvPicPr>
            <a:picLocks noChangeAspect="1"/>
          </p:cNvPicPr>
          <p:nvPr/>
        </p:nvPicPr>
        <p:blipFill rotWithShape="1">
          <a:blip r:embed="rId2"/>
          <a:srcRect l="8929" t="15009" r="5953" b="32746"/>
          <a:stretch/>
        </p:blipFill>
        <p:spPr>
          <a:xfrm>
            <a:off x="642098" y="2330924"/>
            <a:ext cx="11134301" cy="3842333"/>
          </a:xfrm>
          <a:prstGeom prst="rect">
            <a:avLst/>
          </a:prstGeom>
        </p:spPr>
      </p:pic>
    </p:spTree>
    <p:extLst>
      <p:ext uri="{BB962C8B-B14F-4D97-AF65-F5344CB8AC3E}">
        <p14:creationId xmlns:p14="http://schemas.microsoft.com/office/powerpoint/2010/main" val="70274328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8B6B84-635C-4F9E-9EF8-82CD7C7939F1}"/>
              </a:ext>
            </a:extLst>
          </p:cNvPr>
          <p:cNvSpPr>
            <a:spLocks noGrp="1"/>
          </p:cNvSpPr>
          <p:nvPr>
            <p:ph type="title"/>
          </p:nvPr>
        </p:nvSpPr>
        <p:spPr/>
        <p:txBody>
          <a:bodyPr/>
          <a:lstStyle/>
          <a:p>
            <a:r>
              <a:rPr lang="en-CA" b="1" dirty="0">
                <a:effectLst/>
                <a:latin typeface="Calibri" panose="020F0502020204030204" pitchFamily="34" charset="0"/>
                <a:ea typeface="Calibri" panose="020F0502020204030204" pitchFamily="34" charset="0"/>
              </a:rPr>
              <a:t>Strong and Weak Beats</a:t>
            </a:r>
            <a:endParaRPr lang="en-CA" dirty="0"/>
          </a:p>
        </p:txBody>
      </p:sp>
      <p:sp>
        <p:nvSpPr>
          <p:cNvPr id="3" name="Text Placeholder 2">
            <a:extLst>
              <a:ext uri="{FF2B5EF4-FFF2-40B4-BE49-F238E27FC236}">
                <a16:creationId xmlns:a16="http://schemas.microsoft.com/office/drawing/2014/main" id="{67ABFA38-13F4-4CE3-A179-4653B7E9980C}"/>
              </a:ext>
            </a:extLst>
          </p:cNvPr>
          <p:cNvSpPr>
            <a:spLocks noGrp="1"/>
          </p:cNvSpPr>
          <p:nvPr>
            <p:ph type="body" idx="1"/>
          </p:nvPr>
        </p:nvSpPr>
        <p:spPr>
          <a:xfrm>
            <a:off x="415600" y="3265281"/>
            <a:ext cx="11360800" cy="3056007"/>
          </a:xfrm>
        </p:spPr>
        <p:txBody>
          <a:bodyPr/>
          <a:lstStyle/>
          <a:p>
            <a:r>
              <a:rPr lang="en-CA" sz="1800" b="1" dirty="0">
                <a:effectLst/>
                <a:latin typeface="Calibri" panose="020F0502020204030204" pitchFamily="34" charset="0"/>
                <a:ea typeface="Calibri" panose="020F0502020204030204" pitchFamily="34" charset="0"/>
              </a:rPr>
              <a:t>Simple Duple: </a:t>
            </a:r>
            <a:r>
              <a:rPr lang="en-CA" sz="1800" dirty="0">
                <a:effectLst/>
                <a:latin typeface="Calibri" panose="020F0502020204030204" pitchFamily="34" charset="0"/>
                <a:ea typeface="Calibri" panose="020F0502020204030204" pitchFamily="34" charset="0"/>
              </a:rPr>
              <a:t>In simple time, when the top number is a 2, simple duple time is indicated. In simple duple time, there are two pulses of the same duration in each bar. Simple duple time has a metric accent of STRONG–WEAK. An example of Simple Duple is 2/4.</a:t>
            </a:r>
          </a:p>
          <a:p>
            <a:pPr marL="152396" indent="0">
              <a:buNone/>
            </a:pPr>
            <a:endParaRPr lang="en-CA" sz="1800" dirty="0">
              <a:effectLst/>
              <a:latin typeface="Arial" panose="020B0604020202020204" pitchFamily="34" charset="0"/>
              <a:ea typeface="Arial" panose="020B0604020202020204" pitchFamily="34" charset="0"/>
            </a:endParaRPr>
          </a:p>
          <a:p>
            <a:r>
              <a:rPr lang="en-CA" sz="1800" b="1" dirty="0">
                <a:effectLst/>
                <a:latin typeface="Calibri" panose="020F0502020204030204" pitchFamily="34" charset="0"/>
                <a:ea typeface="Calibri" panose="020F0502020204030204" pitchFamily="34" charset="0"/>
              </a:rPr>
              <a:t>Simple Triple: </a:t>
            </a:r>
            <a:r>
              <a:rPr lang="en-CA" sz="1800" dirty="0">
                <a:effectLst/>
                <a:latin typeface="Calibri" panose="020F0502020204030204" pitchFamily="34" charset="0"/>
                <a:ea typeface="Calibri" panose="020F0502020204030204" pitchFamily="34" charset="0"/>
              </a:rPr>
              <a:t>In simple time, when the top number is a 3, simple triple time is indicated. In simple triple time, there are three pulses of the same duration in each bar. Simple triple time has a metric accent of STRONG–WEAK–WEAK. An example of Simple Triple is ¾</a:t>
            </a:r>
          </a:p>
          <a:p>
            <a:pPr marL="152396" indent="0">
              <a:buNone/>
            </a:pPr>
            <a:endParaRPr lang="en-CA" sz="1800" dirty="0">
              <a:effectLst/>
              <a:latin typeface="Arial" panose="020B0604020202020204" pitchFamily="34" charset="0"/>
              <a:ea typeface="Arial" panose="020B0604020202020204" pitchFamily="34" charset="0"/>
            </a:endParaRPr>
          </a:p>
          <a:p>
            <a:r>
              <a:rPr lang="en-CA" sz="1800" b="1" dirty="0">
                <a:effectLst/>
                <a:latin typeface="Calibri" panose="020F0502020204030204" pitchFamily="34" charset="0"/>
                <a:ea typeface="Calibri" panose="020F0502020204030204" pitchFamily="34" charset="0"/>
              </a:rPr>
              <a:t>Simple Quadruple:</a:t>
            </a:r>
            <a:r>
              <a:rPr lang="en-CA" sz="1800" dirty="0">
                <a:effectLst/>
                <a:latin typeface="Calibri" panose="020F0502020204030204" pitchFamily="34" charset="0"/>
                <a:ea typeface="Calibri" panose="020F0502020204030204" pitchFamily="34" charset="0"/>
              </a:rPr>
              <a:t> In simple time, when the top number is a 4, simple quadruple time is indicated. In simple quadruple time, there are four pulses of the same duration in each bar. Simple quadruple time has a metric accent of STRONG–WEAK–MEDIUM–WEAK. An example of Simple Quadruple is 4/4</a:t>
            </a:r>
            <a:endParaRPr lang="en-CA" sz="1800" dirty="0">
              <a:effectLst/>
              <a:latin typeface="Arial" panose="020B0604020202020204" pitchFamily="34" charset="0"/>
              <a:ea typeface="Arial" panose="020B0604020202020204" pitchFamily="34" charset="0"/>
            </a:endParaRPr>
          </a:p>
          <a:p>
            <a:endParaRPr lang="en-CA" sz="1800" dirty="0"/>
          </a:p>
        </p:txBody>
      </p:sp>
      <p:pic>
        <p:nvPicPr>
          <p:cNvPr id="4" name="Picture 3">
            <a:extLst>
              <a:ext uri="{FF2B5EF4-FFF2-40B4-BE49-F238E27FC236}">
                <a16:creationId xmlns:a16="http://schemas.microsoft.com/office/drawing/2014/main" id="{2D491E0B-39FD-48A1-A4A5-A0623A4971A1}"/>
              </a:ext>
            </a:extLst>
          </p:cNvPr>
          <p:cNvPicPr>
            <a:picLocks noChangeAspect="1"/>
          </p:cNvPicPr>
          <p:nvPr/>
        </p:nvPicPr>
        <p:blipFill>
          <a:blip r:embed="rId2">
            <a:extLst>
              <a:ext uri="{28A0092B-C50C-407E-A947-70E740481C1C}">
                <a14:useLocalDpi xmlns:a14="http://schemas.microsoft.com/office/drawing/2010/main" val="0"/>
              </a:ext>
            </a:extLst>
          </a:blip>
          <a:srcRect l="22500" t="57777" r="16041" b="14814"/>
          <a:stretch>
            <a:fillRect/>
          </a:stretch>
        </p:blipFill>
        <p:spPr>
          <a:xfrm>
            <a:off x="1896993" y="1240845"/>
            <a:ext cx="8161406" cy="2047235"/>
          </a:xfrm>
          <a:prstGeom prst="rect">
            <a:avLst/>
          </a:prstGeom>
        </p:spPr>
      </p:pic>
    </p:spTree>
    <p:extLst>
      <p:ext uri="{BB962C8B-B14F-4D97-AF65-F5344CB8AC3E}">
        <p14:creationId xmlns:p14="http://schemas.microsoft.com/office/powerpoint/2010/main" val="278863328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Google Shape;252;p46"/>
          <p:cNvSpPr txBox="1">
            <a:spLocks noGrp="1"/>
          </p:cNvSpPr>
          <p:nvPr>
            <p:ph type="title"/>
          </p:nvPr>
        </p:nvSpPr>
        <p:spPr>
          <a:xfrm>
            <a:off x="415600" y="593367"/>
            <a:ext cx="11360800" cy="763600"/>
          </a:xfrm>
          <a:prstGeom prst="rect">
            <a:avLst/>
          </a:prstGeom>
        </p:spPr>
        <p:txBody>
          <a:bodyPr spcFirstLastPara="1" vert="horz" wrap="square" lIns="121900" tIns="121900" rIns="121900" bIns="121900" rtlCol="0" anchor="t" anchorCtr="0">
            <a:noAutofit/>
          </a:bodyPr>
          <a:lstStyle/>
          <a:p>
            <a:r>
              <a:rPr lang="en" dirty="0"/>
              <a:t>Beat Strengths</a:t>
            </a:r>
            <a:endParaRPr dirty="0"/>
          </a:p>
        </p:txBody>
      </p:sp>
      <p:sp>
        <p:nvSpPr>
          <p:cNvPr id="253" name="Google Shape;253;p46"/>
          <p:cNvSpPr txBox="1">
            <a:spLocks noGrp="1"/>
          </p:cNvSpPr>
          <p:nvPr>
            <p:ph type="body" idx="1"/>
          </p:nvPr>
        </p:nvSpPr>
        <p:spPr>
          <a:xfrm>
            <a:off x="415600" y="1536633"/>
            <a:ext cx="11360800" cy="4555200"/>
          </a:xfrm>
          <a:prstGeom prst="rect">
            <a:avLst/>
          </a:prstGeom>
        </p:spPr>
        <p:txBody>
          <a:bodyPr spcFirstLastPara="1" vert="horz" wrap="square" lIns="121900" tIns="121900" rIns="121900" bIns="121900" rtlCol="0" anchor="t" anchorCtr="0">
            <a:noAutofit/>
          </a:bodyPr>
          <a:lstStyle/>
          <a:p>
            <a:pPr marL="0" indent="0">
              <a:spcAft>
                <a:spcPts val="2133"/>
              </a:spcAft>
              <a:buNone/>
            </a:pPr>
            <a:endParaRPr/>
          </a:p>
        </p:txBody>
      </p:sp>
      <p:pic>
        <p:nvPicPr>
          <p:cNvPr id="254" name="Google Shape;254;p46"/>
          <p:cNvPicPr preferRelativeResize="0"/>
          <p:nvPr/>
        </p:nvPicPr>
        <p:blipFill rotWithShape="1">
          <a:blip r:embed="rId3">
            <a:alphaModFix/>
          </a:blip>
          <a:srcRect b="43955"/>
          <a:stretch/>
        </p:blipFill>
        <p:spPr>
          <a:xfrm>
            <a:off x="539723" y="1536633"/>
            <a:ext cx="11470695" cy="4555200"/>
          </a:xfrm>
          <a:prstGeom prst="rect">
            <a:avLst/>
          </a:prstGeom>
          <a:noFill/>
          <a:ln>
            <a:noFill/>
          </a:ln>
        </p:spPr>
      </p:pic>
      <p:sp>
        <p:nvSpPr>
          <p:cNvPr id="255" name="Google Shape;255;p46"/>
          <p:cNvSpPr txBox="1"/>
          <p:nvPr/>
        </p:nvSpPr>
        <p:spPr>
          <a:xfrm>
            <a:off x="3834708" y="1655902"/>
            <a:ext cx="7707936" cy="590800"/>
          </a:xfrm>
          <a:prstGeom prst="rect">
            <a:avLst/>
          </a:prstGeom>
          <a:noFill/>
          <a:ln>
            <a:noFill/>
          </a:ln>
        </p:spPr>
        <p:txBody>
          <a:bodyPr spcFirstLastPara="1" wrap="square" lIns="121900" tIns="121900" rIns="121900" bIns="121900" anchor="t" anchorCtr="0">
            <a:noAutofit/>
          </a:bodyPr>
          <a:lstStyle/>
          <a:p>
            <a:r>
              <a:rPr lang="en" sz="2400" dirty="0"/>
              <a:t>Strong, medium, and weak beats … where do they go???</a:t>
            </a:r>
            <a:endParaRPr sz="2400"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53F29798-D584-4792-9B62-3F5F5C36D6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32B1FD3-750D-4361-8984-773A96193292}"/>
              </a:ext>
            </a:extLst>
          </p:cNvPr>
          <p:cNvSpPr>
            <a:spLocks noGrp="1"/>
          </p:cNvSpPr>
          <p:nvPr>
            <p:ph type="title"/>
          </p:nvPr>
        </p:nvSpPr>
        <p:spPr>
          <a:xfrm>
            <a:off x="838200" y="184805"/>
            <a:ext cx="10515600" cy="1505883"/>
          </a:xfrm>
        </p:spPr>
        <p:txBody>
          <a:bodyPr vert="horz" lIns="91440" tIns="45720" rIns="91440" bIns="45720" rtlCol="0" anchor="ctr">
            <a:normAutofit/>
          </a:bodyPr>
          <a:lstStyle/>
          <a:p>
            <a:pPr>
              <a:spcBef>
                <a:spcPct val="0"/>
              </a:spcBef>
            </a:pPr>
            <a:r>
              <a:rPr lang="en-US" sz="4800" kern="1200" dirty="0">
                <a:latin typeface="+mj-lt"/>
                <a:ea typeface="+mj-ea"/>
                <a:cs typeface="+mj-cs"/>
              </a:rPr>
              <a:t>What are the Beat </a:t>
            </a:r>
            <a:r>
              <a:rPr lang="en-US" sz="4800" dirty="0"/>
              <a:t>Strengths</a:t>
            </a:r>
            <a:r>
              <a:rPr lang="en-US" sz="4800" kern="1200" dirty="0">
                <a:latin typeface="+mj-lt"/>
                <a:ea typeface="+mj-ea"/>
                <a:cs typeface="+mj-cs"/>
              </a:rPr>
              <a:t> of these measures? </a:t>
            </a:r>
            <a:r>
              <a:rPr lang="en-CA" sz="3200" kern="1200" dirty="0">
                <a:latin typeface="+mj-lt"/>
                <a:ea typeface="+mj-ea"/>
                <a:cs typeface="+mj-cs"/>
              </a:rPr>
              <a:t>L</a:t>
            </a:r>
            <a:r>
              <a:rPr lang="en-CA" sz="3200" dirty="0"/>
              <a:t>et’s assign some measure and annotate</a:t>
            </a:r>
            <a:endParaRPr lang="en-US" sz="4800" kern="1200" dirty="0">
              <a:latin typeface="+mj-lt"/>
              <a:ea typeface="+mj-ea"/>
              <a:cs typeface="+mj-cs"/>
            </a:endParaRPr>
          </a:p>
        </p:txBody>
      </p:sp>
      <p:pic>
        <p:nvPicPr>
          <p:cNvPr id="18" name="Picture 17">
            <a:extLst>
              <a:ext uri="{FF2B5EF4-FFF2-40B4-BE49-F238E27FC236}">
                <a16:creationId xmlns:a16="http://schemas.microsoft.com/office/drawing/2014/main" id="{D79869A5-B428-428C-85B4-B22CF7D56C69}"/>
              </a:ext>
            </a:extLst>
          </p:cNvPr>
          <p:cNvPicPr>
            <a:picLocks noChangeAspect="1"/>
          </p:cNvPicPr>
          <p:nvPr/>
        </p:nvPicPr>
        <p:blipFill rotWithShape="1">
          <a:blip r:embed="rId2"/>
          <a:srcRect l="2500" t="22792" r="1369" b="55558"/>
          <a:stretch/>
        </p:blipFill>
        <p:spPr>
          <a:xfrm>
            <a:off x="315686" y="1690688"/>
            <a:ext cx="11887071" cy="1505883"/>
          </a:xfrm>
          <a:prstGeom prst="rect">
            <a:avLst/>
          </a:prstGeom>
        </p:spPr>
      </p:pic>
      <p:pic>
        <p:nvPicPr>
          <p:cNvPr id="20" name="Picture 19">
            <a:extLst>
              <a:ext uri="{FF2B5EF4-FFF2-40B4-BE49-F238E27FC236}">
                <a16:creationId xmlns:a16="http://schemas.microsoft.com/office/drawing/2014/main" id="{EF461FD1-2992-40ED-9202-44F164391F4B}"/>
              </a:ext>
            </a:extLst>
          </p:cNvPr>
          <p:cNvPicPr>
            <a:picLocks noChangeAspect="1"/>
          </p:cNvPicPr>
          <p:nvPr/>
        </p:nvPicPr>
        <p:blipFill rotWithShape="1">
          <a:blip r:embed="rId3"/>
          <a:srcRect t="24641" b="55769"/>
          <a:stretch/>
        </p:blipFill>
        <p:spPr>
          <a:xfrm>
            <a:off x="10757" y="3429000"/>
            <a:ext cx="12192000" cy="1342798"/>
          </a:xfrm>
          <a:prstGeom prst="rect">
            <a:avLst/>
          </a:prstGeom>
        </p:spPr>
      </p:pic>
      <p:pic>
        <p:nvPicPr>
          <p:cNvPr id="22" name="Picture 21">
            <a:extLst>
              <a:ext uri="{FF2B5EF4-FFF2-40B4-BE49-F238E27FC236}">
                <a16:creationId xmlns:a16="http://schemas.microsoft.com/office/drawing/2014/main" id="{63B2D7D0-3B61-4538-9C82-DA646E448865}"/>
              </a:ext>
            </a:extLst>
          </p:cNvPr>
          <p:cNvPicPr>
            <a:picLocks noChangeAspect="1"/>
          </p:cNvPicPr>
          <p:nvPr/>
        </p:nvPicPr>
        <p:blipFill rotWithShape="1">
          <a:blip r:embed="rId4"/>
          <a:srcRect t="24641" b="55769"/>
          <a:stretch/>
        </p:blipFill>
        <p:spPr>
          <a:xfrm>
            <a:off x="10757" y="5119688"/>
            <a:ext cx="12192000" cy="1342798"/>
          </a:xfrm>
          <a:prstGeom prst="rect">
            <a:avLst/>
          </a:prstGeom>
        </p:spPr>
      </p:pic>
      <p:pic>
        <p:nvPicPr>
          <p:cNvPr id="24" name="Picture 23" descr="Icon&#10;&#10;Description automatically generated">
            <a:extLst>
              <a:ext uri="{FF2B5EF4-FFF2-40B4-BE49-F238E27FC236}">
                <a16:creationId xmlns:a16="http://schemas.microsoft.com/office/drawing/2014/main" id="{8DD7AA6B-42E1-4893-B28A-6C29CB3FE21B}"/>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rot="11178744">
            <a:off x="10465289" y="256698"/>
            <a:ext cx="1338756" cy="1388413"/>
          </a:xfrm>
          <a:prstGeom prst="rect">
            <a:avLst/>
          </a:prstGeom>
        </p:spPr>
      </p:pic>
    </p:spTree>
    <p:extLst>
      <p:ext uri="{BB962C8B-B14F-4D97-AF65-F5344CB8AC3E}">
        <p14:creationId xmlns:p14="http://schemas.microsoft.com/office/powerpoint/2010/main" val="86774341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sp>
        <p:nvSpPr>
          <p:cNvPr id="268" name="Google Shape;268;p37"/>
          <p:cNvSpPr txBox="1">
            <a:spLocks noGrp="1"/>
          </p:cNvSpPr>
          <p:nvPr>
            <p:ph type="title"/>
          </p:nvPr>
        </p:nvSpPr>
        <p:spPr>
          <a:xfrm>
            <a:off x="415600" y="773033"/>
            <a:ext cx="11360800" cy="763600"/>
          </a:xfrm>
          <a:prstGeom prst="rect">
            <a:avLst/>
          </a:prstGeom>
        </p:spPr>
        <p:txBody>
          <a:bodyPr spcFirstLastPara="1" vert="horz" wrap="square" lIns="121900" tIns="121900" rIns="121900" bIns="121900" rtlCol="0" anchor="t" anchorCtr="0">
            <a:noAutofit/>
          </a:bodyPr>
          <a:lstStyle/>
          <a:p>
            <a:r>
              <a:rPr lang="en" sz="4800" dirty="0"/>
              <a:t>Additional Resources </a:t>
            </a:r>
            <a:endParaRPr sz="4800" dirty="0"/>
          </a:p>
        </p:txBody>
      </p:sp>
      <p:sp>
        <p:nvSpPr>
          <p:cNvPr id="269" name="Google Shape;269;p37"/>
          <p:cNvSpPr txBox="1">
            <a:spLocks noGrp="1"/>
          </p:cNvSpPr>
          <p:nvPr>
            <p:ph type="body" idx="1"/>
          </p:nvPr>
        </p:nvSpPr>
        <p:spPr>
          <a:xfrm>
            <a:off x="415599" y="1894442"/>
            <a:ext cx="11683635" cy="4555200"/>
          </a:xfrm>
          <a:prstGeom prst="rect">
            <a:avLst/>
          </a:prstGeom>
        </p:spPr>
        <p:txBody>
          <a:bodyPr spcFirstLastPara="1" vert="horz" wrap="square" lIns="121900" tIns="121900" rIns="121900" bIns="121900" rtlCol="0" anchor="t" anchorCtr="0">
            <a:noAutofit/>
          </a:bodyPr>
          <a:lstStyle/>
          <a:p>
            <a:pPr marL="0" indent="0">
              <a:lnSpc>
                <a:spcPct val="100000"/>
              </a:lnSpc>
              <a:spcAft>
                <a:spcPts val="2400"/>
              </a:spcAft>
              <a:buNone/>
            </a:pPr>
            <a:r>
              <a:rPr lang="en-CA" dirty="0" err="1"/>
              <a:t>Blooket</a:t>
            </a:r>
            <a:r>
              <a:rPr lang="en-CA" dirty="0"/>
              <a:t>: </a:t>
            </a:r>
            <a:r>
              <a:rPr lang="en-CA" dirty="0">
                <a:hlinkClick r:id="rId3"/>
              </a:rPr>
              <a:t>https://www.blooket.com/set/6144f9338c56f4002c6e2836</a:t>
            </a:r>
            <a:r>
              <a:rPr lang="en-CA" dirty="0"/>
              <a:t> </a:t>
            </a:r>
          </a:p>
          <a:p>
            <a:pPr marL="0" indent="0">
              <a:lnSpc>
                <a:spcPct val="100000"/>
              </a:lnSpc>
              <a:spcAft>
                <a:spcPts val="2400"/>
              </a:spcAft>
              <a:buNone/>
            </a:pPr>
            <a:r>
              <a:rPr lang="en" dirty="0"/>
              <a:t>Online worksheet: </a:t>
            </a:r>
            <a:r>
              <a:rPr lang="en-CA" dirty="0">
                <a:hlinkClick r:id="rId4"/>
              </a:rPr>
              <a:t>https://www.liveworksheets.com/nc1377533yf</a:t>
            </a:r>
            <a:r>
              <a:rPr lang="en-CA" dirty="0"/>
              <a:t> </a:t>
            </a:r>
          </a:p>
          <a:p>
            <a:pPr marL="0" indent="0">
              <a:lnSpc>
                <a:spcPct val="100000"/>
              </a:lnSpc>
              <a:spcAft>
                <a:spcPts val="2400"/>
              </a:spcAft>
              <a:buNone/>
            </a:pPr>
            <a:r>
              <a:rPr lang="en-US" b="0" i="0" dirty="0">
                <a:effectLst/>
              </a:rPr>
              <a:t>Video 03 - Note and Rest Values: </a:t>
            </a:r>
            <a:r>
              <a:rPr lang="en-US" b="0" i="0" dirty="0">
                <a:effectLst/>
                <a:hlinkClick r:id="rId5"/>
              </a:rPr>
              <a:t>https://youtu.be/ND5sYf9W3h8</a:t>
            </a:r>
            <a:r>
              <a:rPr lang="en-US" b="0" i="0" dirty="0">
                <a:effectLst/>
              </a:rPr>
              <a:t> </a:t>
            </a:r>
          </a:p>
          <a:p>
            <a:pPr marL="0" indent="0">
              <a:lnSpc>
                <a:spcPct val="100000"/>
              </a:lnSpc>
              <a:spcAft>
                <a:spcPts val="2400"/>
              </a:spcAft>
              <a:buNone/>
            </a:pPr>
            <a:r>
              <a:rPr lang="en-CA" b="0" i="0" dirty="0">
                <a:effectLst/>
              </a:rPr>
              <a:t>Video 04 - Time Signatures: </a:t>
            </a:r>
            <a:r>
              <a:rPr lang="en-CA" b="0" i="0" dirty="0">
                <a:effectLst/>
                <a:hlinkClick r:id="rId6"/>
              </a:rPr>
              <a:t>https://youtu.be/ZByqj0SFI1c</a:t>
            </a:r>
            <a:r>
              <a:rPr lang="en-CA" b="0" i="0" dirty="0">
                <a:effectLst/>
              </a:rPr>
              <a:t> </a:t>
            </a:r>
          </a:p>
          <a:p>
            <a:pPr marL="0" indent="0">
              <a:spcBef>
                <a:spcPts val="2133"/>
              </a:spcBef>
              <a:spcAft>
                <a:spcPts val="2133"/>
              </a:spcAft>
              <a:buNone/>
            </a:pPr>
            <a:endParaRPr lang="en-CA" b="0" i="0" dirty="0">
              <a:effectLst/>
            </a:endParaRPr>
          </a:p>
        </p:txBody>
      </p:sp>
    </p:spTree>
    <p:extLst>
      <p:ext uri="{BB962C8B-B14F-4D97-AF65-F5344CB8AC3E}">
        <p14:creationId xmlns:p14="http://schemas.microsoft.com/office/powerpoint/2010/main" val="299132329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F013013-2972-4B37-A65F-D0780228E781}"/>
              </a:ext>
            </a:extLst>
          </p:cNvPr>
          <p:cNvSpPr>
            <a:spLocks noGrp="1"/>
          </p:cNvSpPr>
          <p:nvPr>
            <p:ph type="ctrTitle"/>
          </p:nvPr>
        </p:nvSpPr>
        <p:spPr/>
        <p:txBody>
          <a:bodyPr/>
          <a:lstStyle/>
          <a:p>
            <a:r>
              <a:rPr lang="en-CA" dirty="0"/>
              <a:t>LESSON 3</a:t>
            </a:r>
          </a:p>
        </p:txBody>
      </p:sp>
      <p:sp>
        <p:nvSpPr>
          <p:cNvPr id="5" name="Subtitle 4">
            <a:extLst>
              <a:ext uri="{FF2B5EF4-FFF2-40B4-BE49-F238E27FC236}">
                <a16:creationId xmlns:a16="http://schemas.microsoft.com/office/drawing/2014/main" id="{6F0A468A-B57D-41AF-96C7-96962FC561B5}"/>
              </a:ext>
            </a:extLst>
          </p:cNvPr>
          <p:cNvSpPr>
            <a:spLocks noGrp="1"/>
          </p:cNvSpPr>
          <p:nvPr>
            <p:ph type="subTitle" idx="1"/>
          </p:nvPr>
        </p:nvSpPr>
        <p:spPr/>
        <p:txBody>
          <a:bodyPr/>
          <a:lstStyle/>
          <a:p>
            <a:r>
              <a:rPr lang="en-CA" dirty="0"/>
              <a:t>Defining Musical Terms &amp; Symbols</a:t>
            </a:r>
          </a:p>
        </p:txBody>
      </p:sp>
    </p:spTree>
    <p:extLst>
      <p:ext uri="{BB962C8B-B14F-4D97-AF65-F5344CB8AC3E}">
        <p14:creationId xmlns:p14="http://schemas.microsoft.com/office/powerpoint/2010/main" val="280685061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EB41C5C-0F34-4DDA-9D7C-5E717F35F6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384" y="303591"/>
            <a:ext cx="4334256" cy="5896743"/>
          </a:xfrm>
          <a:prstGeom prst="rect">
            <a:avLst/>
          </a:prstGeom>
          <a:solidFill>
            <a:schemeClr val="tx1">
              <a:lumMod val="75000"/>
              <a:lumOff val="25000"/>
            </a:schemeClr>
          </a:solidFill>
          <a:ln w="127000" cap="sq" cmpd="thinThick">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2C46C37-1FB5-4870-BC7B-13E10C4A9336}"/>
              </a:ext>
            </a:extLst>
          </p:cNvPr>
          <p:cNvSpPr>
            <a:spLocks noGrp="1"/>
          </p:cNvSpPr>
          <p:nvPr>
            <p:ph type="title"/>
          </p:nvPr>
        </p:nvSpPr>
        <p:spPr>
          <a:xfrm>
            <a:off x="594360" y="640263"/>
            <a:ext cx="3822192" cy="1344975"/>
          </a:xfrm>
        </p:spPr>
        <p:txBody>
          <a:bodyPr vert="horz" lIns="91440" tIns="45720" rIns="91440" bIns="45720" rtlCol="0" anchor="ctr">
            <a:normAutofit/>
          </a:bodyPr>
          <a:lstStyle/>
          <a:p>
            <a:pPr>
              <a:spcBef>
                <a:spcPct val="0"/>
              </a:spcBef>
            </a:pPr>
            <a:r>
              <a:rPr lang="en-US" sz="3600" kern="1200" dirty="0">
                <a:solidFill>
                  <a:schemeClr val="bg1"/>
                </a:solidFill>
                <a:latin typeface="+mj-lt"/>
                <a:ea typeface="+mj-ea"/>
                <a:cs typeface="+mj-cs"/>
              </a:rPr>
              <a:t>Dynamics</a:t>
            </a:r>
          </a:p>
        </p:txBody>
      </p:sp>
      <p:cxnSp>
        <p:nvCxnSpPr>
          <p:cNvPr id="11" name="Straight Connector 10">
            <a:extLst>
              <a:ext uri="{FF2B5EF4-FFF2-40B4-BE49-F238E27FC236}">
                <a16:creationId xmlns:a16="http://schemas.microsoft.com/office/drawing/2014/main" id="{57E1E5E6-F385-4E9C-B201-BA5BDE5CAD5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04088" y="2050687"/>
            <a:ext cx="3685032" cy="0"/>
          </a:xfrm>
          <a:prstGeom prst="line">
            <a:avLst/>
          </a:prstGeom>
          <a:ln w="22225">
            <a:solidFill>
              <a:srgbClr val="E7E6E6"/>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35D77829-C966-407F-8791-5EEDF46AF0F8}"/>
              </a:ext>
            </a:extLst>
          </p:cNvPr>
          <p:cNvPicPr>
            <a:picLocks noChangeAspect="1"/>
          </p:cNvPicPr>
          <p:nvPr/>
        </p:nvPicPr>
        <p:blipFill>
          <a:blip r:embed="rId2">
            <a:extLst>
              <a:ext uri="{28A0092B-C50C-407E-A947-70E740481C1C}">
                <a14:useLocalDpi xmlns:a14="http://schemas.microsoft.com/office/drawing/2010/main" val="0"/>
              </a:ext>
            </a:extLst>
          </a:blip>
          <a:srcRect l="28958" t="19629" r="33958" b="28148"/>
          <a:stretch>
            <a:fillRect/>
          </a:stretch>
        </p:blipFill>
        <p:spPr>
          <a:xfrm>
            <a:off x="5110716" y="303591"/>
            <a:ext cx="6596652" cy="5225423"/>
          </a:xfrm>
          <a:prstGeom prst="rect">
            <a:avLst/>
          </a:prstGeom>
        </p:spPr>
      </p:pic>
      <p:sp>
        <p:nvSpPr>
          <p:cNvPr id="10" name="Text Placeholder 2">
            <a:extLst>
              <a:ext uri="{FF2B5EF4-FFF2-40B4-BE49-F238E27FC236}">
                <a16:creationId xmlns:a16="http://schemas.microsoft.com/office/drawing/2014/main" id="{693BF031-038D-4B21-B386-F26EF82EE7FC}"/>
              </a:ext>
            </a:extLst>
          </p:cNvPr>
          <p:cNvSpPr>
            <a:spLocks noGrp="1"/>
          </p:cNvSpPr>
          <p:nvPr>
            <p:ph type="body" idx="1"/>
          </p:nvPr>
        </p:nvSpPr>
        <p:spPr>
          <a:xfrm>
            <a:off x="336384" y="2209663"/>
            <a:ext cx="4079418" cy="4452387"/>
          </a:xfrm>
        </p:spPr>
        <p:txBody>
          <a:bodyPr vert="horz" lIns="91440" tIns="45720" rIns="91440" bIns="45720" rtlCol="0">
            <a:noAutofit/>
          </a:bodyPr>
          <a:lstStyle/>
          <a:p>
            <a:pPr indent="-228600">
              <a:spcAft>
                <a:spcPts val="1800"/>
              </a:spcAft>
              <a:buFont typeface="Arial" panose="020B0604020202020204" pitchFamily="34" charset="0"/>
              <a:buChar char="•"/>
            </a:pPr>
            <a:r>
              <a:rPr lang="en-US" sz="1800" dirty="0">
                <a:solidFill>
                  <a:schemeClr val="bg1"/>
                </a:solidFill>
                <a:effectLst/>
              </a:rPr>
              <a:t>The volume at which the music is played is referred to as dynamics. </a:t>
            </a:r>
          </a:p>
          <a:p>
            <a:pPr indent="-228600">
              <a:spcAft>
                <a:spcPts val="1800"/>
              </a:spcAft>
              <a:buFont typeface="Arial" panose="020B0604020202020204" pitchFamily="34" charset="0"/>
              <a:buChar char="•"/>
            </a:pPr>
            <a:r>
              <a:rPr lang="en-US" sz="1800" dirty="0">
                <a:solidFill>
                  <a:schemeClr val="bg1"/>
                </a:solidFill>
                <a:effectLst/>
              </a:rPr>
              <a:t>The words that are used for the dynamics are referred to as musical terms, they are written in Italian. </a:t>
            </a:r>
          </a:p>
          <a:p>
            <a:pPr indent="-228600">
              <a:spcAft>
                <a:spcPts val="1800"/>
              </a:spcAft>
              <a:buFont typeface="Arial" panose="020B0604020202020204" pitchFamily="34" charset="0"/>
              <a:buChar char="•"/>
            </a:pPr>
            <a:r>
              <a:rPr lang="en-US" sz="1800" dirty="0">
                <a:solidFill>
                  <a:schemeClr val="bg1"/>
                </a:solidFill>
                <a:effectLst/>
              </a:rPr>
              <a:t>Dynamics are used throughout a piece of music to direct the performer to express the intent of the composer. </a:t>
            </a:r>
          </a:p>
          <a:p>
            <a:pPr indent="-228600">
              <a:spcAft>
                <a:spcPts val="1800"/>
              </a:spcAft>
              <a:buFont typeface="Arial" panose="020B0604020202020204" pitchFamily="34" charset="0"/>
              <a:buChar char="•"/>
            </a:pPr>
            <a:r>
              <a:rPr lang="en-US" sz="1800" dirty="0">
                <a:solidFill>
                  <a:schemeClr val="bg1"/>
                </a:solidFill>
                <a:effectLst/>
              </a:rPr>
              <a:t>The dynamics contribute to the “mood” of the music. </a:t>
            </a:r>
            <a:endParaRPr lang="en-US" sz="1800" dirty="0">
              <a:solidFill>
                <a:schemeClr val="bg1"/>
              </a:solidFill>
            </a:endParaRPr>
          </a:p>
        </p:txBody>
      </p:sp>
      <p:sp>
        <p:nvSpPr>
          <p:cNvPr id="7" name="TextBox 6">
            <a:extLst>
              <a:ext uri="{FF2B5EF4-FFF2-40B4-BE49-F238E27FC236}">
                <a16:creationId xmlns:a16="http://schemas.microsoft.com/office/drawing/2014/main" id="{E207A703-49D6-4043-8A78-7070F8BDAA7E}"/>
              </a:ext>
            </a:extLst>
          </p:cNvPr>
          <p:cNvSpPr txBox="1"/>
          <p:nvPr/>
        </p:nvSpPr>
        <p:spPr>
          <a:xfrm>
            <a:off x="4885192" y="5679765"/>
            <a:ext cx="7306808" cy="646331"/>
          </a:xfrm>
          <a:prstGeom prst="rect">
            <a:avLst/>
          </a:prstGeom>
          <a:noFill/>
        </p:spPr>
        <p:txBody>
          <a:bodyPr wrap="none" rtlCol="0">
            <a:spAutoFit/>
          </a:bodyPr>
          <a:lstStyle/>
          <a:p>
            <a:pPr algn="ctr"/>
            <a:r>
              <a:rPr lang="en-CA" b="1" dirty="0">
                <a:solidFill>
                  <a:srgbClr val="FF0000"/>
                </a:solidFill>
                <a:latin typeface="Bradley Hand ITC" panose="03070402050302030203" pitchFamily="66" charset="0"/>
              </a:rPr>
              <a:t>Q: Can you think of an example when dynamics in a song enhance your </a:t>
            </a:r>
          </a:p>
          <a:p>
            <a:pPr algn="ctr"/>
            <a:r>
              <a:rPr lang="en-CA" b="1" dirty="0">
                <a:solidFill>
                  <a:srgbClr val="FF0000"/>
                </a:solidFill>
                <a:latin typeface="Bradley Hand ITC" panose="03070402050302030203" pitchFamily="66" charset="0"/>
              </a:rPr>
              <a:t>Experience? Think in movie soundtracks…</a:t>
            </a:r>
          </a:p>
        </p:txBody>
      </p:sp>
    </p:spTree>
    <p:extLst>
      <p:ext uri="{BB962C8B-B14F-4D97-AF65-F5344CB8AC3E}">
        <p14:creationId xmlns:p14="http://schemas.microsoft.com/office/powerpoint/2010/main" val="165815849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F38D42-DA92-4A5F-B8FD-191B4C9B9BF8}"/>
              </a:ext>
            </a:extLst>
          </p:cNvPr>
          <p:cNvSpPr>
            <a:spLocks noGrp="1"/>
          </p:cNvSpPr>
          <p:nvPr>
            <p:ph type="title"/>
          </p:nvPr>
        </p:nvSpPr>
        <p:spPr/>
        <p:txBody>
          <a:bodyPr/>
          <a:lstStyle/>
          <a:p>
            <a:r>
              <a:rPr lang="en-CA" sz="4000" b="1" dirty="0">
                <a:effectLst/>
                <a:latin typeface="Calibri" panose="020F0502020204030204" pitchFamily="34" charset="0"/>
                <a:ea typeface="Calibri" panose="020F0502020204030204" pitchFamily="34" charset="0"/>
              </a:rPr>
              <a:t>Dynamic Variations</a:t>
            </a:r>
            <a:r>
              <a:rPr lang="en-CA" sz="4000" dirty="0">
                <a:effectLst/>
                <a:latin typeface="Calibri" panose="020F0502020204030204" pitchFamily="34" charset="0"/>
                <a:ea typeface="Calibri" panose="020F0502020204030204" pitchFamily="34" charset="0"/>
              </a:rPr>
              <a:t> </a:t>
            </a:r>
            <a:endParaRPr lang="en-CA" sz="4000" dirty="0"/>
          </a:p>
        </p:txBody>
      </p:sp>
      <p:sp>
        <p:nvSpPr>
          <p:cNvPr id="3" name="Text Placeholder 2">
            <a:extLst>
              <a:ext uri="{FF2B5EF4-FFF2-40B4-BE49-F238E27FC236}">
                <a16:creationId xmlns:a16="http://schemas.microsoft.com/office/drawing/2014/main" id="{1FFFE45B-7465-4E1B-8216-D6FDFCB71F5E}"/>
              </a:ext>
            </a:extLst>
          </p:cNvPr>
          <p:cNvSpPr>
            <a:spLocks noGrp="1"/>
          </p:cNvSpPr>
          <p:nvPr>
            <p:ph type="body" idx="1"/>
          </p:nvPr>
        </p:nvSpPr>
        <p:spPr>
          <a:xfrm>
            <a:off x="46786" y="5020991"/>
            <a:ext cx="12098428" cy="1390881"/>
          </a:xfrm>
        </p:spPr>
        <p:txBody>
          <a:bodyPr/>
          <a:lstStyle/>
          <a:p>
            <a:r>
              <a:rPr lang="en-CA" sz="1600" dirty="0">
                <a:latin typeface="Calibri" panose="020F0502020204030204" pitchFamily="34" charset="0"/>
                <a:ea typeface="Calibri" panose="020F0502020204030204" pitchFamily="34" charset="0"/>
              </a:rPr>
              <a:t>D</a:t>
            </a:r>
            <a:r>
              <a:rPr lang="en-CA" sz="1600" dirty="0">
                <a:effectLst/>
                <a:latin typeface="Calibri" panose="020F0502020204030204" pitchFamily="34" charset="0"/>
                <a:ea typeface="Calibri" panose="020F0502020204030204" pitchFamily="34" charset="0"/>
              </a:rPr>
              <a:t>ynamics are a steady volume, there are musical terms that allow for variations in volume. These terms are placed throughout the music to provide effects and to create a smooth transition between dynamics.</a:t>
            </a:r>
          </a:p>
          <a:p>
            <a:r>
              <a:rPr lang="en-CA" sz="1600" dirty="0">
                <a:effectLst/>
                <a:latin typeface="Calibri" panose="020F0502020204030204" pitchFamily="34" charset="0"/>
                <a:ea typeface="Calibri" panose="020F0502020204030204" pitchFamily="34" charset="0"/>
              </a:rPr>
              <a:t>Decrescendo and diminuendo both mean to gradually get softer. </a:t>
            </a:r>
            <a:r>
              <a:rPr lang="en-CA" sz="1600" dirty="0">
                <a:latin typeface="Calibri" panose="020F0502020204030204" pitchFamily="34" charset="0"/>
                <a:ea typeface="Calibri" panose="020F0502020204030204" pitchFamily="34" charset="0"/>
              </a:rPr>
              <a:t>D</a:t>
            </a:r>
            <a:r>
              <a:rPr lang="en-CA" sz="1600" dirty="0">
                <a:effectLst/>
                <a:latin typeface="Calibri" panose="020F0502020204030204" pitchFamily="34" charset="0"/>
                <a:ea typeface="Calibri" panose="020F0502020204030204" pitchFamily="34" charset="0"/>
              </a:rPr>
              <a:t>iminuendo was in use before the term crescendo. When crescendo started to be used, the opposite — decrescendo, was introduced. That’s why decrescendo and diminuendo have the same meaning.</a:t>
            </a:r>
            <a:endParaRPr lang="en-CA" sz="1600" dirty="0">
              <a:effectLst/>
              <a:latin typeface="Arial" panose="020B0604020202020204" pitchFamily="34" charset="0"/>
              <a:ea typeface="Arial" panose="020B0604020202020204" pitchFamily="34" charset="0"/>
            </a:endParaRPr>
          </a:p>
          <a:p>
            <a:endParaRPr lang="en-CA" sz="1600" dirty="0"/>
          </a:p>
        </p:txBody>
      </p:sp>
      <p:pic>
        <p:nvPicPr>
          <p:cNvPr id="4" name="Picture 3">
            <a:extLst>
              <a:ext uri="{FF2B5EF4-FFF2-40B4-BE49-F238E27FC236}">
                <a16:creationId xmlns:a16="http://schemas.microsoft.com/office/drawing/2014/main" id="{3A848B77-1A94-4860-9185-75EC3FF52AE5}"/>
              </a:ext>
            </a:extLst>
          </p:cNvPr>
          <p:cNvPicPr>
            <a:picLocks noChangeAspect="1"/>
          </p:cNvPicPr>
          <p:nvPr/>
        </p:nvPicPr>
        <p:blipFill>
          <a:blip r:embed="rId2">
            <a:extLst>
              <a:ext uri="{28A0092B-C50C-407E-A947-70E740481C1C}">
                <a14:useLocalDpi xmlns:a14="http://schemas.microsoft.com/office/drawing/2010/main" val="0"/>
              </a:ext>
            </a:extLst>
          </a:blip>
          <a:srcRect l="21666" t="25185" r="26458" b="37037"/>
          <a:stretch>
            <a:fillRect/>
          </a:stretch>
        </p:blipFill>
        <p:spPr>
          <a:xfrm>
            <a:off x="1577010" y="1356967"/>
            <a:ext cx="8780600" cy="3595865"/>
          </a:xfrm>
          <a:prstGeom prst="rect">
            <a:avLst/>
          </a:prstGeom>
        </p:spPr>
      </p:pic>
    </p:spTree>
    <p:extLst>
      <p:ext uri="{BB962C8B-B14F-4D97-AF65-F5344CB8AC3E}">
        <p14:creationId xmlns:p14="http://schemas.microsoft.com/office/powerpoint/2010/main" val="14634881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27"/>
          <p:cNvSpPr txBox="1">
            <a:spLocks noGrp="1"/>
          </p:cNvSpPr>
          <p:nvPr>
            <p:ph type="title"/>
          </p:nvPr>
        </p:nvSpPr>
        <p:spPr>
          <a:xfrm>
            <a:off x="415600" y="884915"/>
            <a:ext cx="11360800" cy="763600"/>
          </a:xfrm>
          <a:prstGeom prst="rect">
            <a:avLst/>
          </a:prstGeom>
        </p:spPr>
        <p:txBody>
          <a:bodyPr spcFirstLastPara="1" vert="horz" wrap="square" lIns="121900" tIns="121900" rIns="121900" bIns="121900" rtlCol="0" anchor="t" anchorCtr="0">
            <a:noAutofit/>
          </a:bodyPr>
          <a:lstStyle/>
          <a:p>
            <a:pPr algn="ctr"/>
            <a:r>
              <a:rPr lang="en" sz="5200" dirty="0">
                <a:latin typeface="Impact"/>
                <a:ea typeface="Impact"/>
                <a:cs typeface="Impact"/>
                <a:sym typeface="Impact"/>
              </a:rPr>
              <a:t>Level Basic  Overview, Next 3 Lessons!</a:t>
            </a:r>
            <a:endParaRPr sz="5200" dirty="0">
              <a:latin typeface="Impact"/>
              <a:ea typeface="Impact"/>
              <a:cs typeface="Impact"/>
              <a:sym typeface="Impact"/>
            </a:endParaRPr>
          </a:p>
        </p:txBody>
      </p:sp>
      <p:sp>
        <p:nvSpPr>
          <p:cNvPr id="119" name="Google Shape;119;p27"/>
          <p:cNvSpPr txBox="1">
            <a:spLocks noGrp="1"/>
          </p:cNvSpPr>
          <p:nvPr>
            <p:ph type="body" idx="1"/>
          </p:nvPr>
        </p:nvSpPr>
        <p:spPr>
          <a:xfrm>
            <a:off x="415600" y="1943033"/>
            <a:ext cx="11776400" cy="4322400"/>
          </a:xfrm>
          <a:prstGeom prst="rect">
            <a:avLst/>
          </a:prstGeom>
        </p:spPr>
        <p:txBody>
          <a:bodyPr spcFirstLastPara="1" vert="horz" wrap="square" lIns="121900" tIns="121900" rIns="121900" bIns="121900" rtlCol="0" anchor="t" anchorCtr="0">
            <a:noAutofit/>
          </a:bodyPr>
          <a:lstStyle/>
          <a:p>
            <a:pPr indent="-524920">
              <a:lnSpc>
                <a:spcPct val="150000"/>
              </a:lnSpc>
              <a:buSzPts val="2600"/>
              <a:buFont typeface="Architects Daughter"/>
              <a:buAutoNum type="arabicPeriod"/>
            </a:pPr>
            <a:r>
              <a:rPr lang="en" sz="3467" dirty="0">
                <a:latin typeface="Architects Daughter"/>
                <a:ea typeface="Architects Daughter"/>
                <a:cs typeface="Architects Daughter"/>
                <a:sym typeface="Architects Daughter"/>
              </a:rPr>
              <a:t>Elements of Pitch</a:t>
            </a:r>
          </a:p>
          <a:p>
            <a:pPr indent="-524920">
              <a:lnSpc>
                <a:spcPct val="150000"/>
              </a:lnSpc>
              <a:buSzPts val="2600"/>
              <a:buFont typeface="Architects Daughter"/>
              <a:buAutoNum type="arabicPeriod"/>
            </a:pPr>
            <a:r>
              <a:rPr lang="en" sz="3467" dirty="0">
                <a:latin typeface="Architects Daughter"/>
                <a:ea typeface="Architects Daughter"/>
                <a:cs typeface="Architects Daughter"/>
                <a:sym typeface="Architects Daughter"/>
              </a:rPr>
              <a:t>Recognizing Rhythms</a:t>
            </a:r>
          </a:p>
          <a:p>
            <a:pPr indent="-524920">
              <a:lnSpc>
                <a:spcPct val="150000"/>
              </a:lnSpc>
              <a:buSzPts val="2600"/>
              <a:buFont typeface="Architects Daughter"/>
              <a:buAutoNum type="arabicPeriod"/>
            </a:pPr>
            <a:r>
              <a:rPr lang="en" sz="3467" dirty="0">
                <a:latin typeface="Architects Daughter"/>
                <a:ea typeface="Architects Daughter"/>
                <a:cs typeface="Architects Daughter"/>
                <a:sym typeface="Architects Daughter"/>
              </a:rPr>
              <a:t>Defining Musical Terms &amp; Symbols</a:t>
            </a:r>
            <a:endParaRPr sz="3467" dirty="0">
              <a:latin typeface="Architects Daughter"/>
              <a:ea typeface="Architects Daughter"/>
              <a:cs typeface="Architects Daughter"/>
              <a:sym typeface="Architects Daughter"/>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C105AF-9051-438B-AEB3-1B7AF63CAB4B}"/>
              </a:ext>
            </a:extLst>
          </p:cNvPr>
          <p:cNvSpPr>
            <a:spLocks noGrp="1"/>
          </p:cNvSpPr>
          <p:nvPr>
            <p:ph type="title"/>
          </p:nvPr>
        </p:nvSpPr>
        <p:spPr/>
        <p:txBody>
          <a:bodyPr/>
          <a:lstStyle/>
          <a:p>
            <a:r>
              <a:rPr lang="en-CA" sz="4000" b="1" dirty="0">
                <a:effectLst/>
                <a:latin typeface="Calibri" panose="020F0502020204030204" pitchFamily="34" charset="0"/>
                <a:ea typeface="Calibri" panose="020F0502020204030204" pitchFamily="34" charset="0"/>
              </a:rPr>
              <a:t>Repeat Signs and Directional Markings</a:t>
            </a:r>
            <a:r>
              <a:rPr lang="en-CA" sz="4000" dirty="0">
                <a:effectLst/>
                <a:latin typeface="Calibri" panose="020F0502020204030204" pitchFamily="34" charset="0"/>
                <a:ea typeface="Calibri" panose="020F0502020204030204" pitchFamily="34" charset="0"/>
              </a:rPr>
              <a:t> </a:t>
            </a:r>
            <a:endParaRPr lang="en-CA" sz="4000" dirty="0"/>
          </a:p>
        </p:txBody>
      </p:sp>
      <p:sp>
        <p:nvSpPr>
          <p:cNvPr id="3" name="Text Placeholder 2">
            <a:extLst>
              <a:ext uri="{FF2B5EF4-FFF2-40B4-BE49-F238E27FC236}">
                <a16:creationId xmlns:a16="http://schemas.microsoft.com/office/drawing/2014/main" id="{F23046EA-0828-4DCC-B3A4-5147DDAEF46F}"/>
              </a:ext>
            </a:extLst>
          </p:cNvPr>
          <p:cNvSpPr>
            <a:spLocks noGrp="1"/>
          </p:cNvSpPr>
          <p:nvPr>
            <p:ph type="body" idx="1"/>
          </p:nvPr>
        </p:nvSpPr>
        <p:spPr>
          <a:xfrm>
            <a:off x="415600" y="1536633"/>
            <a:ext cx="5680400" cy="4555200"/>
          </a:xfrm>
        </p:spPr>
        <p:txBody>
          <a:bodyPr/>
          <a:lstStyle/>
          <a:p>
            <a:pPr marL="152396" indent="0">
              <a:buNone/>
            </a:pPr>
            <a:r>
              <a:rPr lang="en-CA" dirty="0"/>
              <a:t>Repeat Signs </a:t>
            </a:r>
          </a:p>
          <a:p>
            <a:pPr marL="152396" indent="0">
              <a:buNone/>
            </a:pPr>
            <a:r>
              <a:rPr lang="en-CA" sz="2000" dirty="0">
                <a:latin typeface="Calibri" panose="020F0502020204030204" pitchFamily="34" charset="0"/>
              </a:rPr>
              <a:t>A</a:t>
            </a:r>
            <a:r>
              <a:rPr lang="en-CA" sz="2000" dirty="0">
                <a:effectLst/>
                <a:latin typeface="Calibri" panose="020F0502020204030204" pitchFamily="34" charset="0"/>
                <a:ea typeface="Calibri" panose="020F0502020204030204" pitchFamily="34" charset="0"/>
              </a:rPr>
              <a:t>re double bar lines: one thick and one thin, with two dots. There is one dot in the second space of the staff and one in the third space. </a:t>
            </a:r>
          </a:p>
          <a:p>
            <a:pPr marL="152396" indent="0">
              <a:buNone/>
            </a:pPr>
            <a:endParaRPr lang="en-CA" sz="2000" dirty="0">
              <a:effectLst/>
              <a:latin typeface="Calibri" panose="020F0502020204030204" pitchFamily="34" charset="0"/>
              <a:ea typeface="Calibri" panose="020F0502020204030204" pitchFamily="34" charset="0"/>
            </a:endParaRPr>
          </a:p>
          <a:p>
            <a:pPr>
              <a:spcAft>
                <a:spcPts val="600"/>
              </a:spcAft>
            </a:pPr>
            <a:r>
              <a:rPr lang="en-CA" sz="2000" dirty="0">
                <a:effectLst/>
                <a:latin typeface="Calibri" panose="020F0502020204030204" pitchFamily="34" charset="0"/>
                <a:ea typeface="Calibri" panose="020F0502020204030204" pitchFamily="34" charset="0"/>
              </a:rPr>
              <a:t>If the dots are right of the bar line, it indicates the start of a section and the point to repeat back to when the next repeat sign is reached. </a:t>
            </a:r>
          </a:p>
          <a:p>
            <a:pPr>
              <a:spcAft>
                <a:spcPts val="600"/>
              </a:spcAft>
            </a:pPr>
            <a:r>
              <a:rPr lang="en-CA" sz="2000" dirty="0">
                <a:effectLst/>
                <a:latin typeface="Calibri" panose="020F0502020204030204" pitchFamily="34" charset="0"/>
                <a:ea typeface="Calibri" panose="020F0502020204030204" pitchFamily="34" charset="0"/>
              </a:rPr>
              <a:t>If the dots are to the left of the double bar line it indicates the end of the section to be repeated. </a:t>
            </a:r>
          </a:p>
          <a:p>
            <a:pPr>
              <a:spcAft>
                <a:spcPts val="600"/>
              </a:spcAft>
            </a:pPr>
            <a:r>
              <a:rPr lang="en-CA" sz="2000" dirty="0">
                <a:effectLst/>
                <a:latin typeface="Calibri" panose="020F0502020204030204" pitchFamily="34" charset="0"/>
                <a:ea typeface="Calibri" panose="020F0502020204030204" pitchFamily="34" charset="0"/>
              </a:rPr>
              <a:t>If there is not a repeat sign indicating the beginning of a section, then go back to the beginning of the piece.</a:t>
            </a:r>
            <a:endParaRPr lang="en-CA" sz="2000" dirty="0"/>
          </a:p>
        </p:txBody>
      </p:sp>
      <p:pic>
        <p:nvPicPr>
          <p:cNvPr id="4" name="Picture 3">
            <a:extLst>
              <a:ext uri="{FF2B5EF4-FFF2-40B4-BE49-F238E27FC236}">
                <a16:creationId xmlns:a16="http://schemas.microsoft.com/office/drawing/2014/main" id="{3CC9EAD6-195E-49DE-A171-C8E141782F9D}"/>
              </a:ext>
            </a:extLst>
          </p:cNvPr>
          <p:cNvPicPr>
            <a:picLocks noChangeAspect="1"/>
          </p:cNvPicPr>
          <p:nvPr/>
        </p:nvPicPr>
        <p:blipFill>
          <a:blip r:embed="rId2">
            <a:extLst>
              <a:ext uri="{28A0092B-C50C-407E-A947-70E740481C1C}">
                <a14:useLocalDpi xmlns:a14="http://schemas.microsoft.com/office/drawing/2010/main" val="0"/>
              </a:ext>
            </a:extLst>
          </a:blip>
          <a:srcRect l="35416" t="42962" r="34375" b="32962"/>
          <a:stretch>
            <a:fillRect/>
          </a:stretch>
        </p:blipFill>
        <p:spPr>
          <a:xfrm>
            <a:off x="6546574" y="2285190"/>
            <a:ext cx="5102087" cy="2287620"/>
          </a:xfrm>
          <a:prstGeom prst="rect">
            <a:avLst/>
          </a:prstGeom>
        </p:spPr>
      </p:pic>
    </p:spTree>
    <p:extLst>
      <p:ext uri="{BB962C8B-B14F-4D97-AF65-F5344CB8AC3E}">
        <p14:creationId xmlns:p14="http://schemas.microsoft.com/office/powerpoint/2010/main" val="406006069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A2A67A-74DC-4B9B-9FAD-A2ED4B05A0A6}"/>
              </a:ext>
            </a:extLst>
          </p:cNvPr>
          <p:cNvSpPr>
            <a:spLocks noGrp="1"/>
          </p:cNvSpPr>
          <p:nvPr>
            <p:ph type="title"/>
          </p:nvPr>
        </p:nvSpPr>
        <p:spPr/>
        <p:txBody>
          <a:bodyPr/>
          <a:lstStyle/>
          <a:p>
            <a:r>
              <a:rPr lang="en-CA" dirty="0"/>
              <a:t>Directional Markings</a:t>
            </a:r>
          </a:p>
        </p:txBody>
      </p:sp>
      <p:sp>
        <p:nvSpPr>
          <p:cNvPr id="3" name="Text Placeholder 2">
            <a:extLst>
              <a:ext uri="{FF2B5EF4-FFF2-40B4-BE49-F238E27FC236}">
                <a16:creationId xmlns:a16="http://schemas.microsoft.com/office/drawing/2014/main" id="{232DA15A-F35C-41B8-BD71-8A22C3BCB022}"/>
              </a:ext>
            </a:extLst>
          </p:cNvPr>
          <p:cNvSpPr>
            <a:spLocks noGrp="1"/>
          </p:cNvSpPr>
          <p:nvPr>
            <p:ph type="body" idx="1"/>
          </p:nvPr>
        </p:nvSpPr>
        <p:spPr>
          <a:xfrm>
            <a:off x="-172278" y="1709433"/>
            <a:ext cx="7991061" cy="4555200"/>
          </a:xfrm>
        </p:spPr>
        <p:txBody>
          <a:bodyPr/>
          <a:lstStyle/>
          <a:p>
            <a:pPr marL="608315" indent="0">
              <a:buNone/>
            </a:pPr>
            <a:r>
              <a:rPr lang="en-CA" sz="2400" b="1" dirty="0">
                <a:effectLst/>
                <a:latin typeface="Calibri" panose="020F0502020204030204" pitchFamily="34" charset="0"/>
                <a:ea typeface="Calibri" panose="020F0502020204030204" pitchFamily="34" charset="0"/>
              </a:rPr>
              <a:t>D.C. (Da Capo)</a:t>
            </a:r>
            <a:r>
              <a:rPr lang="en-CA" sz="2400" dirty="0">
                <a:effectLst/>
                <a:latin typeface="Calibri" panose="020F0502020204030204" pitchFamily="34" charset="0"/>
                <a:ea typeface="Calibri" panose="020F0502020204030204" pitchFamily="34" charset="0"/>
              </a:rPr>
              <a:t> - means from the beginning. When this term is used in a piece of music it means to repeat from the beginning. </a:t>
            </a:r>
          </a:p>
          <a:p>
            <a:pPr marL="608315" indent="0">
              <a:buNone/>
            </a:pPr>
            <a:endParaRPr lang="en-CA" sz="2400" dirty="0">
              <a:latin typeface="Calibri" panose="020F0502020204030204" pitchFamily="34" charset="0"/>
              <a:ea typeface="Calibri" panose="020F0502020204030204" pitchFamily="34" charset="0"/>
            </a:endParaRPr>
          </a:p>
          <a:p>
            <a:pPr marL="608315" indent="0">
              <a:buNone/>
            </a:pPr>
            <a:endParaRPr lang="en-CA" sz="2400" dirty="0">
              <a:latin typeface="Arial" panose="020B0604020202020204" pitchFamily="34" charset="0"/>
              <a:ea typeface="Calibri" panose="020F0502020204030204" pitchFamily="34" charset="0"/>
            </a:endParaRPr>
          </a:p>
          <a:p>
            <a:pPr marL="608315" indent="0">
              <a:buNone/>
            </a:pPr>
            <a:r>
              <a:rPr lang="en-CA" sz="2400" b="1" dirty="0">
                <a:effectLst/>
                <a:latin typeface="Calibri" panose="020F0502020204030204" pitchFamily="34" charset="0"/>
                <a:ea typeface="Calibri" panose="020F0502020204030204" pitchFamily="34" charset="0"/>
              </a:rPr>
              <a:t>D.S. (Dal Segno)</a:t>
            </a:r>
            <a:r>
              <a:rPr lang="en-CA" sz="2400" dirty="0">
                <a:effectLst/>
                <a:latin typeface="Calibri" panose="020F0502020204030204" pitchFamily="34" charset="0"/>
                <a:ea typeface="Calibri" panose="020F0502020204030204" pitchFamily="34" charset="0"/>
              </a:rPr>
              <a:t> - means from the sign. When this term is used in a piece of music it means to play from the sign. The sign looks like a slanted “S” with a percentage sign going through it. The sign will be located above the staff at the beginning of the measure.</a:t>
            </a:r>
            <a:endParaRPr lang="en-CA" sz="2400" dirty="0">
              <a:effectLst/>
              <a:latin typeface="Arial" panose="020B0604020202020204" pitchFamily="34" charset="0"/>
              <a:ea typeface="Arial" panose="020B0604020202020204" pitchFamily="34" charset="0"/>
            </a:endParaRPr>
          </a:p>
          <a:p>
            <a:pPr marL="152396" indent="0">
              <a:buNone/>
            </a:pPr>
            <a:endParaRPr lang="en-CA" dirty="0"/>
          </a:p>
        </p:txBody>
      </p:sp>
      <p:pic>
        <p:nvPicPr>
          <p:cNvPr id="10" name="Picture 9">
            <a:extLst>
              <a:ext uri="{FF2B5EF4-FFF2-40B4-BE49-F238E27FC236}">
                <a16:creationId xmlns:a16="http://schemas.microsoft.com/office/drawing/2014/main" id="{093981A9-05EF-4893-8431-63B765240E31}"/>
              </a:ext>
            </a:extLst>
          </p:cNvPr>
          <p:cNvPicPr>
            <a:picLocks noChangeAspect="1"/>
          </p:cNvPicPr>
          <p:nvPr/>
        </p:nvPicPr>
        <p:blipFill>
          <a:blip r:embed="rId2">
            <a:extLst>
              <a:ext uri="{28A0092B-C50C-407E-A947-70E740481C1C}">
                <a14:useLocalDpi xmlns:a14="http://schemas.microsoft.com/office/drawing/2010/main" val="0"/>
              </a:ext>
            </a:extLst>
          </a:blip>
          <a:srcRect l="35416" t="30000" r="34375" b="38148"/>
          <a:stretch>
            <a:fillRect/>
          </a:stretch>
        </p:blipFill>
        <p:spPr>
          <a:xfrm>
            <a:off x="8339216" y="3429000"/>
            <a:ext cx="3260229" cy="1933653"/>
          </a:xfrm>
          <a:prstGeom prst="rect">
            <a:avLst/>
          </a:prstGeom>
        </p:spPr>
      </p:pic>
    </p:spTree>
    <p:extLst>
      <p:ext uri="{BB962C8B-B14F-4D97-AF65-F5344CB8AC3E}">
        <p14:creationId xmlns:p14="http://schemas.microsoft.com/office/powerpoint/2010/main" val="428225402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A2A67A-74DC-4B9B-9FAD-A2ED4B05A0A6}"/>
              </a:ext>
            </a:extLst>
          </p:cNvPr>
          <p:cNvSpPr>
            <a:spLocks noGrp="1"/>
          </p:cNvSpPr>
          <p:nvPr>
            <p:ph type="title"/>
          </p:nvPr>
        </p:nvSpPr>
        <p:spPr/>
        <p:txBody>
          <a:bodyPr/>
          <a:lstStyle/>
          <a:p>
            <a:r>
              <a:rPr lang="en-CA" dirty="0"/>
              <a:t>Directional Markings</a:t>
            </a:r>
          </a:p>
        </p:txBody>
      </p:sp>
      <p:sp>
        <p:nvSpPr>
          <p:cNvPr id="3" name="Text Placeholder 2">
            <a:extLst>
              <a:ext uri="{FF2B5EF4-FFF2-40B4-BE49-F238E27FC236}">
                <a16:creationId xmlns:a16="http://schemas.microsoft.com/office/drawing/2014/main" id="{232DA15A-F35C-41B8-BD71-8A22C3BCB022}"/>
              </a:ext>
            </a:extLst>
          </p:cNvPr>
          <p:cNvSpPr>
            <a:spLocks noGrp="1"/>
          </p:cNvSpPr>
          <p:nvPr>
            <p:ph type="body" idx="1"/>
          </p:nvPr>
        </p:nvSpPr>
        <p:spPr>
          <a:xfrm>
            <a:off x="106017" y="1590163"/>
            <a:ext cx="7991061" cy="4555200"/>
          </a:xfrm>
        </p:spPr>
        <p:txBody>
          <a:bodyPr/>
          <a:lstStyle/>
          <a:p>
            <a:pPr marL="152396" indent="0">
              <a:buNone/>
            </a:pPr>
            <a:r>
              <a:rPr lang="en-CA" sz="2400" b="1" dirty="0">
                <a:effectLst/>
                <a:latin typeface="Calibri" panose="020F0502020204030204" pitchFamily="34" charset="0"/>
                <a:ea typeface="Calibri" panose="020F0502020204030204" pitchFamily="34" charset="0"/>
              </a:rPr>
              <a:t>CODA</a:t>
            </a:r>
            <a:r>
              <a:rPr lang="en-CA" sz="2400" dirty="0">
                <a:effectLst/>
                <a:latin typeface="Calibri" panose="020F0502020204030204" pitchFamily="34" charset="0"/>
                <a:ea typeface="Calibri" panose="020F0502020204030204" pitchFamily="34" charset="0"/>
              </a:rPr>
              <a:t> - is an addition ending. The coda is often written below the main body of the piece. The sign for the coda looks like a zero with a vertical and a horizontal line crossing in the middle of it. One might see the term al coda in combination with D.C. or D.S. such as D.C. al coda or D.S. al Coda. This indicates the player should repeat (to either the beginning or sign) and play until the coda sign, then play the coda.</a:t>
            </a:r>
            <a:endParaRPr lang="en-CA" sz="2400" dirty="0">
              <a:effectLst/>
              <a:latin typeface="Arial" panose="020B0604020202020204" pitchFamily="34" charset="0"/>
              <a:ea typeface="Arial" panose="020B0604020202020204" pitchFamily="34" charset="0"/>
            </a:endParaRPr>
          </a:p>
          <a:p>
            <a:pPr marL="152396" indent="0">
              <a:buNone/>
            </a:pPr>
            <a:endParaRPr lang="en-CA" sz="2400" dirty="0"/>
          </a:p>
          <a:p>
            <a:pPr marL="152396" indent="0">
              <a:buNone/>
            </a:pPr>
            <a:r>
              <a:rPr lang="en-CA" sz="2400" b="1" dirty="0">
                <a:effectLst/>
                <a:latin typeface="Calibri" panose="020F0502020204030204" pitchFamily="34" charset="0"/>
                <a:ea typeface="Calibri" panose="020F0502020204030204" pitchFamily="34" charset="0"/>
              </a:rPr>
              <a:t>FINE</a:t>
            </a:r>
            <a:r>
              <a:rPr lang="en-CA" sz="2400" dirty="0">
                <a:effectLst/>
                <a:latin typeface="Calibri" panose="020F0502020204030204" pitchFamily="34" charset="0"/>
                <a:ea typeface="Calibri" panose="020F0502020204030204" pitchFamily="34" charset="0"/>
              </a:rPr>
              <a:t> - means the end. This is often used with “al”, forming the term “al fine”, which is used in combination with D.S. and D.C. The term “al fine” indicates to play to the place marked “fine.”</a:t>
            </a:r>
            <a:endParaRPr lang="en-CA" sz="2400" dirty="0"/>
          </a:p>
        </p:txBody>
      </p:sp>
      <p:pic>
        <p:nvPicPr>
          <p:cNvPr id="5" name="Picture 4">
            <a:extLst>
              <a:ext uri="{FF2B5EF4-FFF2-40B4-BE49-F238E27FC236}">
                <a16:creationId xmlns:a16="http://schemas.microsoft.com/office/drawing/2014/main" id="{E4C47C14-0BDB-4D10-99D8-D77B659BB155}"/>
              </a:ext>
            </a:extLst>
          </p:cNvPr>
          <p:cNvPicPr>
            <a:picLocks noChangeAspect="1"/>
          </p:cNvPicPr>
          <p:nvPr/>
        </p:nvPicPr>
        <p:blipFill>
          <a:blip r:embed="rId2">
            <a:extLst>
              <a:ext uri="{28A0092B-C50C-407E-A947-70E740481C1C}">
                <a14:useLocalDpi xmlns:a14="http://schemas.microsoft.com/office/drawing/2010/main" val="0"/>
              </a:ext>
            </a:extLst>
          </a:blip>
          <a:srcRect l="31458" t="21481" r="37083" b="43333"/>
          <a:stretch>
            <a:fillRect/>
          </a:stretch>
        </p:blipFill>
        <p:spPr>
          <a:xfrm>
            <a:off x="8414784" y="1590163"/>
            <a:ext cx="3361616" cy="2114924"/>
          </a:xfrm>
          <a:prstGeom prst="rect">
            <a:avLst/>
          </a:prstGeom>
        </p:spPr>
      </p:pic>
      <p:sp>
        <p:nvSpPr>
          <p:cNvPr id="4" name="TextBox 3">
            <a:extLst>
              <a:ext uri="{FF2B5EF4-FFF2-40B4-BE49-F238E27FC236}">
                <a16:creationId xmlns:a16="http://schemas.microsoft.com/office/drawing/2014/main" id="{E353337D-5F5B-4930-934A-D97864ABFCB8}"/>
              </a:ext>
            </a:extLst>
          </p:cNvPr>
          <p:cNvSpPr txBox="1"/>
          <p:nvPr/>
        </p:nvSpPr>
        <p:spPr>
          <a:xfrm>
            <a:off x="9302747" y="3938283"/>
            <a:ext cx="1585690" cy="1569660"/>
          </a:xfrm>
          <a:prstGeom prst="rect">
            <a:avLst/>
          </a:prstGeom>
          <a:noFill/>
        </p:spPr>
        <p:txBody>
          <a:bodyPr wrap="none" rtlCol="0">
            <a:spAutoFit/>
          </a:bodyPr>
          <a:lstStyle/>
          <a:p>
            <a:r>
              <a:rPr lang="en-CA" sz="9600" b="1" i="1" dirty="0">
                <a:latin typeface="Gabriola" panose="04040605051002020D02" pitchFamily="82" charset="0"/>
              </a:rPr>
              <a:t>fine</a:t>
            </a:r>
          </a:p>
        </p:txBody>
      </p:sp>
    </p:spTree>
    <p:extLst>
      <p:ext uri="{BB962C8B-B14F-4D97-AF65-F5344CB8AC3E}">
        <p14:creationId xmlns:p14="http://schemas.microsoft.com/office/powerpoint/2010/main" val="272686561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3488CA-A094-4A9B-B857-D061A6197280}"/>
              </a:ext>
            </a:extLst>
          </p:cNvPr>
          <p:cNvSpPr>
            <a:spLocks noGrp="1"/>
          </p:cNvSpPr>
          <p:nvPr>
            <p:ph type="title"/>
          </p:nvPr>
        </p:nvSpPr>
        <p:spPr/>
        <p:txBody>
          <a:bodyPr/>
          <a:lstStyle/>
          <a:p>
            <a:r>
              <a:rPr lang="en-CA" dirty="0"/>
              <a:t>Analysing Sheet Music</a:t>
            </a:r>
          </a:p>
        </p:txBody>
      </p:sp>
      <p:sp>
        <p:nvSpPr>
          <p:cNvPr id="3" name="Text Placeholder 2">
            <a:extLst>
              <a:ext uri="{FF2B5EF4-FFF2-40B4-BE49-F238E27FC236}">
                <a16:creationId xmlns:a16="http://schemas.microsoft.com/office/drawing/2014/main" id="{993E40F2-36DA-426C-A53A-A2EDBD660158}"/>
              </a:ext>
            </a:extLst>
          </p:cNvPr>
          <p:cNvSpPr>
            <a:spLocks noGrp="1"/>
          </p:cNvSpPr>
          <p:nvPr>
            <p:ph type="body" idx="1"/>
          </p:nvPr>
        </p:nvSpPr>
        <p:spPr>
          <a:xfrm>
            <a:off x="106018" y="1356967"/>
            <a:ext cx="11776400" cy="1286080"/>
          </a:xfrm>
        </p:spPr>
        <p:txBody>
          <a:bodyPr/>
          <a:lstStyle/>
          <a:p>
            <a:r>
              <a:rPr lang="en-CA" dirty="0"/>
              <a:t>What Dynamic Markings do you see, what do they mean? Circle them</a:t>
            </a:r>
          </a:p>
          <a:p>
            <a:r>
              <a:rPr lang="en-CA" dirty="0"/>
              <a:t>What Directional Markings do you see, where do they lead? Circle them</a:t>
            </a:r>
          </a:p>
        </p:txBody>
      </p:sp>
      <p:pic>
        <p:nvPicPr>
          <p:cNvPr id="5" name="Picture 4">
            <a:extLst>
              <a:ext uri="{FF2B5EF4-FFF2-40B4-BE49-F238E27FC236}">
                <a16:creationId xmlns:a16="http://schemas.microsoft.com/office/drawing/2014/main" id="{CBA90F5A-69A9-4805-8247-623F6F3F503E}"/>
              </a:ext>
            </a:extLst>
          </p:cNvPr>
          <p:cNvPicPr>
            <a:picLocks noChangeAspect="1"/>
          </p:cNvPicPr>
          <p:nvPr/>
        </p:nvPicPr>
        <p:blipFill>
          <a:blip r:embed="rId2"/>
          <a:stretch>
            <a:fillRect/>
          </a:stretch>
        </p:blipFill>
        <p:spPr>
          <a:xfrm>
            <a:off x="1578350" y="2260305"/>
            <a:ext cx="9035300" cy="4491677"/>
          </a:xfrm>
          <a:prstGeom prst="rect">
            <a:avLst/>
          </a:prstGeom>
        </p:spPr>
      </p:pic>
    </p:spTree>
    <p:extLst>
      <p:ext uri="{BB962C8B-B14F-4D97-AF65-F5344CB8AC3E}">
        <p14:creationId xmlns:p14="http://schemas.microsoft.com/office/powerpoint/2010/main" val="214573480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3488CA-A094-4A9B-B857-D061A6197280}"/>
              </a:ext>
            </a:extLst>
          </p:cNvPr>
          <p:cNvSpPr>
            <a:spLocks noGrp="1"/>
          </p:cNvSpPr>
          <p:nvPr>
            <p:ph type="title"/>
          </p:nvPr>
        </p:nvSpPr>
        <p:spPr>
          <a:xfrm>
            <a:off x="260808" y="699384"/>
            <a:ext cx="2857687" cy="763600"/>
          </a:xfrm>
        </p:spPr>
        <p:txBody>
          <a:bodyPr/>
          <a:lstStyle/>
          <a:p>
            <a:r>
              <a:rPr lang="en-CA" dirty="0"/>
              <a:t>Analyse</a:t>
            </a:r>
          </a:p>
        </p:txBody>
      </p:sp>
      <p:sp>
        <p:nvSpPr>
          <p:cNvPr id="3" name="Text Placeholder 2">
            <a:extLst>
              <a:ext uri="{FF2B5EF4-FFF2-40B4-BE49-F238E27FC236}">
                <a16:creationId xmlns:a16="http://schemas.microsoft.com/office/drawing/2014/main" id="{993E40F2-36DA-426C-A53A-A2EDBD660158}"/>
              </a:ext>
            </a:extLst>
          </p:cNvPr>
          <p:cNvSpPr>
            <a:spLocks noGrp="1"/>
          </p:cNvSpPr>
          <p:nvPr>
            <p:ph type="body" idx="1"/>
          </p:nvPr>
        </p:nvSpPr>
        <p:spPr>
          <a:xfrm>
            <a:off x="106018" y="1356967"/>
            <a:ext cx="3167269" cy="1286080"/>
          </a:xfrm>
        </p:spPr>
        <p:txBody>
          <a:bodyPr/>
          <a:lstStyle/>
          <a:p>
            <a:pPr>
              <a:spcAft>
                <a:spcPts val="1800"/>
              </a:spcAft>
            </a:pPr>
            <a:r>
              <a:rPr lang="en-CA" dirty="0"/>
              <a:t>What Dynamics Markings do you see, what do they mean? Circle them</a:t>
            </a:r>
          </a:p>
          <a:p>
            <a:r>
              <a:rPr lang="en-CA" dirty="0"/>
              <a:t>What Directional Markings do you see, where do they lead? Circle them</a:t>
            </a:r>
          </a:p>
        </p:txBody>
      </p:sp>
      <p:pic>
        <p:nvPicPr>
          <p:cNvPr id="6" name="Picture 5">
            <a:extLst>
              <a:ext uri="{FF2B5EF4-FFF2-40B4-BE49-F238E27FC236}">
                <a16:creationId xmlns:a16="http://schemas.microsoft.com/office/drawing/2014/main" id="{34367FDF-C0C1-44FF-B355-CD45AB4DBEA6}"/>
              </a:ext>
            </a:extLst>
          </p:cNvPr>
          <p:cNvPicPr>
            <a:picLocks noChangeAspect="1"/>
          </p:cNvPicPr>
          <p:nvPr/>
        </p:nvPicPr>
        <p:blipFill rotWithShape="1">
          <a:blip r:embed="rId2"/>
          <a:srcRect l="26848" t="17761" r="27174" b="12639"/>
          <a:stretch/>
        </p:blipFill>
        <p:spPr>
          <a:xfrm>
            <a:off x="4136502" y="0"/>
            <a:ext cx="8058150" cy="6858000"/>
          </a:xfrm>
          <a:prstGeom prst="rect">
            <a:avLst/>
          </a:prstGeom>
        </p:spPr>
      </p:pic>
    </p:spTree>
    <p:extLst>
      <p:ext uri="{BB962C8B-B14F-4D97-AF65-F5344CB8AC3E}">
        <p14:creationId xmlns:p14="http://schemas.microsoft.com/office/powerpoint/2010/main" val="204230138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58160429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sp>
        <p:nvSpPr>
          <p:cNvPr id="268" name="Google Shape;268;p37"/>
          <p:cNvSpPr txBox="1">
            <a:spLocks noGrp="1"/>
          </p:cNvSpPr>
          <p:nvPr>
            <p:ph type="title"/>
          </p:nvPr>
        </p:nvSpPr>
        <p:spPr>
          <a:xfrm>
            <a:off x="415600" y="773033"/>
            <a:ext cx="11360800" cy="763600"/>
          </a:xfrm>
          <a:prstGeom prst="rect">
            <a:avLst/>
          </a:prstGeom>
        </p:spPr>
        <p:txBody>
          <a:bodyPr spcFirstLastPara="1" vert="horz" wrap="square" lIns="121900" tIns="121900" rIns="121900" bIns="121900" rtlCol="0" anchor="t" anchorCtr="0">
            <a:noAutofit/>
          </a:bodyPr>
          <a:lstStyle/>
          <a:p>
            <a:r>
              <a:rPr lang="en" sz="4800" dirty="0"/>
              <a:t>Additional Resources </a:t>
            </a:r>
            <a:endParaRPr sz="4800" dirty="0"/>
          </a:p>
        </p:txBody>
      </p:sp>
      <p:sp>
        <p:nvSpPr>
          <p:cNvPr id="269" name="Google Shape;269;p37"/>
          <p:cNvSpPr txBox="1">
            <a:spLocks noGrp="1"/>
          </p:cNvSpPr>
          <p:nvPr>
            <p:ph type="body" idx="1"/>
          </p:nvPr>
        </p:nvSpPr>
        <p:spPr>
          <a:xfrm>
            <a:off x="415599" y="1894442"/>
            <a:ext cx="11683635" cy="4555200"/>
          </a:xfrm>
          <a:prstGeom prst="rect">
            <a:avLst/>
          </a:prstGeom>
        </p:spPr>
        <p:txBody>
          <a:bodyPr spcFirstLastPara="1" vert="horz" wrap="square" lIns="121900" tIns="121900" rIns="121900" bIns="121900" rtlCol="0" anchor="t" anchorCtr="0">
            <a:noAutofit/>
          </a:bodyPr>
          <a:lstStyle/>
          <a:p>
            <a:pPr marL="0" indent="0">
              <a:lnSpc>
                <a:spcPct val="100000"/>
              </a:lnSpc>
              <a:spcAft>
                <a:spcPts val="1200"/>
              </a:spcAft>
              <a:buNone/>
            </a:pPr>
            <a:r>
              <a:rPr lang="en-CA" sz="2400" dirty="0" err="1"/>
              <a:t>Blooket</a:t>
            </a:r>
            <a:r>
              <a:rPr lang="en-CA" sz="2400" dirty="0"/>
              <a:t>: </a:t>
            </a:r>
            <a:r>
              <a:rPr lang="en-CA" sz="2400" dirty="0">
                <a:hlinkClick r:id="rId3"/>
              </a:rPr>
              <a:t>https://www.blooket.com/set/61583588a8372e00361c98f5</a:t>
            </a:r>
            <a:r>
              <a:rPr lang="en-CA" sz="2400" dirty="0"/>
              <a:t> </a:t>
            </a:r>
          </a:p>
          <a:p>
            <a:pPr marL="0" indent="0">
              <a:lnSpc>
                <a:spcPct val="100000"/>
              </a:lnSpc>
              <a:spcAft>
                <a:spcPts val="1200"/>
              </a:spcAft>
              <a:buNone/>
            </a:pPr>
            <a:r>
              <a:rPr lang="en" sz="2400" dirty="0"/>
              <a:t>Online worksheets: Dynamics: </a:t>
            </a:r>
            <a:r>
              <a:rPr lang="en-CA" sz="2400" dirty="0">
                <a:hlinkClick r:id="rId4"/>
              </a:rPr>
              <a:t>https://www.liveworksheets.com/bj1779451hh</a:t>
            </a:r>
            <a:r>
              <a:rPr lang="en-CA" sz="2400" dirty="0"/>
              <a:t> </a:t>
            </a:r>
            <a:endParaRPr lang="en" sz="2400" dirty="0"/>
          </a:p>
          <a:p>
            <a:pPr marL="0" lvl="0" indent="0" fontAlgn="base">
              <a:lnSpc>
                <a:spcPct val="100000"/>
              </a:lnSpc>
              <a:spcAft>
                <a:spcPts val="1200"/>
              </a:spcAft>
              <a:buSzPts val="1000"/>
              <a:buNone/>
            </a:pPr>
            <a:r>
              <a:rPr lang="en-US" sz="2400" dirty="0">
                <a:effectLst/>
                <a:ea typeface="Calibri" panose="020F0502020204030204" pitchFamily="34" charset="0"/>
                <a:cs typeface="Noto Sans Symbols"/>
              </a:rPr>
              <a:t>Quizlet Study Guide for Cadets -  </a:t>
            </a:r>
            <a:r>
              <a:rPr lang="en-US" sz="2400" u="sng" dirty="0">
                <a:solidFill>
                  <a:srgbClr val="0000FF"/>
                </a:solidFill>
                <a:effectLst/>
                <a:ea typeface="Calibri" panose="020F0502020204030204" pitchFamily="34" charset="0"/>
                <a:cs typeface="Noto Sans Symbols"/>
                <a:hlinkClick r:id="rId5"/>
              </a:rPr>
              <a:t>https://quizlet.com/_8hlpel?x=1jqt&amp;i=1eptkq</a:t>
            </a:r>
            <a:endParaRPr lang="en-CA" sz="2400" dirty="0">
              <a:effectLst/>
              <a:ea typeface="Noto Sans Symbols"/>
              <a:cs typeface="Noto Sans Symbols"/>
            </a:endParaRPr>
          </a:p>
          <a:p>
            <a:pPr marL="0" lvl="0" indent="0" fontAlgn="base">
              <a:lnSpc>
                <a:spcPct val="100000"/>
              </a:lnSpc>
              <a:spcAft>
                <a:spcPts val="1200"/>
              </a:spcAft>
              <a:buSzPts val="1000"/>
              <a:buNone/>
            </a:pPr>
            <a:r>
              <a:rPr lang="en-CA" sz="2400" dirty="0">
                <a:effectLst/>
                <a:ea typeface="Calibri" panose="020F0502020204030204" pitchFamily="34" charset="0"/>
                <a:cs typeface="Noto Sans Symbols"/>
              </a:rPr>
              <a:t>Supplemental materials: </a:t>
            </a:r>
            <a:r>
              <a:rPr lang="en-CA" sz="2400" u="sng" dirty="0">
                <a:solidFill>
                  <a:srgbClr val="0000FF"/>
                </a:solidFill>
                <a:effectLst/>
                <a:ea typeface="Calibri" panose="020F0502020204030204" pitchFamily="34" charset="0"/>
                <a:cs typeface="Noto Sans Symbols"/>
                <a:hlinkClick r:id="rId6"/>
              </a:rPr>
              <a:t>http://learnmusictheory.net/PDFs/pdffiles/01-01-08-RepeatSigns.pdf</a:t>
            </a:r>
            <a:endParaRPr lang="en-CA" sz="2400" dirty="0"/>
          </a:p>
          <a:p>
            <a:pPr marL="0" indent="0">
              <a:lnSpc>
                <a:spcPct val="100000"/>
              </a:lnSpc>
              <a:spcAft>
                <a:spcPts val="1200"/>
              </a:spcAft>
              <a:buNone/>
            </a:pPr>
            <a:r>
              <a:rPr lang="en-CA" sz="2400" b="0" i="0" dirty="0">
                <a:effectLst/>
              </a:rPr>
              <a:t>Video 06 – Dynamics: </a:t>
            </a:r>
            <a:r>
              <a:rPr lang="en-CA" sz="2400" b="0" i="0" dirty="0">
                <a:effectLst/>
                <a:hlinkClick r:id="rId7"/>
              </a:rPr>
              <a:t>https://youtu.be/9p3KcN0JCRA</a:t>
            </a:r>
            <a:r>
              <a:rPr lang="en-CA" sz="2400" b="0" i="0" dirty="0">
                <a:effectLst/>
              </a:rPr>
              <a:t> </a:t>
            </a:r>
          </a:p>
          <a:p>
            <a:pPr marL="0" indent="0">
              <a:lnSpc>
                <a:spcPct val="100000"/>
              </a:lnSpc>
              <a:spcAft>
                <a:spcPts val="1200"/>
              </a:spcAft>
              <a:buNone/>
            </a:pPr>
            <a:r>
              <a:rPr lang="en-US" sz="2400" b="0" i="0" dirty="0">
                <a:effectLst/>
              </a:rPr>
              <a:t>Video 07 - Repeat and Reference Symbols: </a:t>
            </a:r>
            <a:r>
              <a:rPr lang="en-US" sz="2400" b="0" i="0" dirty="0">
                <a:effectLst/>
                <a:hlinkClick r:id="rId8"/>
              </a:rPr>
              <a:t>https://youtu.be/aVpb5Ac191c</a:t>
            </a:r>
            <a:r>
              <a:rPr lang="en-US" sz="2400" b="0" i="0" dirty="0">
                <a:effectLst/>
              </a:rPr>
              <a:t> </a:t>
            </a:r>
          </a:p>
          <a:p>
            <a:pPr marL="0" indent="0">
              <a:lnSpc>
                <a:spcPct val="100000"/>
              </a:lnSpc>
              <a:spcAft>
                <a:spcPts val="1200"/>
              </a:spcAft>
              <a:buNone/>
            </a:pPr>
            <a:r>
              <a:rPr lang="en-US" sz="2400" b="0" i="0" dirty="0">
                <a:effectLst/>
              </a:rPr>
              <a:t>Video 08 - Repeat and Reference Symbols – Practice: </a:t>
            </a:r>
            <a:r>
              <a:rPr lang="en-US" sz="2400" b="0" i="0" dirty="0">
                <a:effectLst/>
                <a:hlinkClick r:id="rId9"/>
              </a:rPr>
              <a:t>https://youtu.be/q_77gCumkW0</a:t>
            </a:r>
            <a:r>
              <a:rPr lang="en-US" sz="2400" b="0" i="0" dirty="0">
                <a:effectLst/>
              </a:rPr>
              <a:t> </a:t>
            </a:r>
          </a:p>
          <a:p>
            <a:pPr marL="0" indent="0">
              <a:spcBef>
                <a:spcPts val="2133"/>
              </a:spcBef>
              <a:spcAft>
                <a:spcPts val="2133"/>
              </a:spcAft>
              <a:buNone/>
            </a:pPr>
            <a:endParaRPr lang="en-CA" b="0" i="0" dirty="0">
              <a:effectLst/>
            </a:endParaRPr>
          </a:p>
        </p:txBody>
      </p:sp>
    </p:spTree>
    <p:extLst>
      <p:ext uri="{BB962C8B-B14F-4D97-AF65-F5344CB8AC3E}">
        <p14:creationId xmlns:p14="http://schemas.microsoft.com/office/powerpoint/2010/main" val="39975245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28"/>
          <p:cNvSpPr txBox="1">
            <a:spLocks noGrp="1"/>
          </p:cNvSpPr>
          <p:nvPr>
            <p:ph type="title"/>
          </p:nvPr>
        </p:nvSpPr>
        <p:spPr>
          <a:xfrm>
            <a:off x="415600" y="805402"/>
            <a:ext cx="11360800" cy="763600"/>
          </a:xfrm>
          <a:prstGeom prst="rect">
            <a:avLst/>
          </a:prstGeom>
        </p:spPr>
        <p:txBody>
          <a:bodyPr spcFirstLastPara="1" vert="horz" wrap="square" lIns="121900" tIns="121900" rIns="121900" bIns="121900" rtlCol="0" anchor="t" anchorCtr="0">
            <a:noAutofit/>
          </a:bodyPr>
          <a:lstStyle/>
          <a:p>
            <a:r>
              <a:rPr lang="en" sz="6667" dirty="0">
                <a:latin typeface="Caveat"/>
                <a:ea typeface="Caveat"/>
                <a:cs typeface="Caveat"/>
                <a:sym typeface="Caveat"/>
              </a:rPr>
              <a:t>Who’s here?</a:t>
            </a:r>
            <a:endParaRPr sz="6667" dirty="0">
              <a:latin typeface="Caveat"/>
              <a:ea typeface="Caveat"/>
              <a:cs typeface="Caveat"/>
              <a:sym typeface="Caveat"/>
            </a:endParaRPr>
          </a:p>
        </p:txBody>
      </p:sp>
      <p:sp>
        <p:nvSpPr>
          <p:cNvPr id="125" name="Google Shape;125;p28"/>
          <p:cNvSpPr txBox="1">
            <a:spLocks noGrp="1"/>
          </p:cNvSpPr>
          <p:nvPr>
            <p:ph type="body" idx="1"/>
          </p:nvPr>
        </p:nvSpPr>
        <p:spPr>
          <a:xfrm>
            <a:off x="415600" y="2014233"/>
            <a:ext cx="11360800" cy="4555200"/>
          </a:xfrm>
          <a:prstGeom prst="rect">
            <a:avLst/>
          </a:prstGeom>
        </p:spPr>
        <p:txBody>
          <a:bodyPr spcFirstLastPara="1" vert="horz" wrap="square" lIns="121900" tIns="121900" rIns="121900" bIns="121900" rtlCol="0" anchor="t" anchorCtr="0">
            <a:noAutofit/>
          </a:bodyPr>
          <a:lstStyle/>
          <a:p>
            <a:pPr marL="0" indent="0">
              <a:spcAft>
                <a:spcPts val="2133"/>
              </a:spcAft>
              <a:buNone/>
            </a:pPr>
            <a:r>
              <a:rPr lang="en" sz="4000" dirty="0"/>
              <a:t>Let’s use the annotation tool (or chat) and type our name with the text tool… Let me show you how...</a:t>
            </a:r>
            <a:endParaRPr sz="40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p29"/>
          <p:cNvSpPr txBox="1">
            <a:spLocks noGrp="1"/>
          </p:cNvSpPr>
          <p:nvPr>
            <p:ph type="title"/>
          </p:nvPr>
        </p:nvSpPr>
        <p:spPr>
          <a:xfrm>
            <a:off x="415600" y="792147"/>
            <a:ext cx="11360800" cy="763600"/>
          </a:xfrm>
          <a:prstGeom prst="rect">
            <a:avLst/>
          </a:prstGeom>
        </p:spPr>
        <p:txBody>
          <a:bodyPr spcFirstLastPara="1" vert="horz" wrap="square" lIns="121900" tIns="121900" rIns="121900" bIns="121900" rtlCol="0" anchor="t" anchorCtr="0">
            <a:noAutofit/>
          </a:bodyPr>
          <a:lstStyle/>
          <a:p>
            <a:r>
              <a:rPr lang="en" sz="4933" dirty="0">
                <a:latin typeface="Luckiest Guy"/>
                <a:ea typeface="Luckiest Guy"/>
                <a:cs typeface="Luckiest Guy"/>
                <a:sym typeface="Luckiest Guy"/>
              </a:rPr>
              <a:t>Before We Begin!</a:t>
            </a:r>
            <a:endParaRPr sz="4933" dirty="0">
              <a:latin typeface="Luckiest Guy"/>
              <a:ea typeface="Luckiest Guy"/>
              <a:cs typeface="Luckiest Guy"/>
              <a:sym typeface="Luckiest Guy"/>
            </a:endParaRPr>
          </a:p>
        </p:txBody>
      </p:sp>
      <p:sp>
        <p:nvSpPr>
          <p:cNvPr id="131" name="Google Shape;131;p29"/>
          <p:cNvSpPr txBox="1">
            <a:spLocks noGrp="1"/>
          </p:cNvSpPr>
          <p:nvPr>
            <p:ph type="body" idx="1"/>
          </p:nvPr>
        </p:nvSpPr>
        <p:spPr>
          <a:xfrm>
            <a:off x="415600" y="1841433"/>
            <a:ext cx="11643878" cy="4555200"/>
          </a:xfrm>
          <a:prstGeom prst="rect">
            <a:avLst/>
          </a:prstGeom>
        </p:spPr>
        <p:txBody>
          <a:bodyPr spcFirstLastPara="1" vert="horz" wrap="square" lIns="121900" tIns="121900" rIns="121900" bIns="121900" rtlCol="0" anchor="t" anchorCtr="0">
            <a:noAutofit/>
          </a:bodyPr>
          <a:lstStyle/>
          <a:p>
            <a:pPr marL="0" indent="0">
              <a:buNone/>
            </a:pPr>
            <a:r>
              <a:rPr lang="en" sz="4000" dirty="0">
                <a:solidFill>
                  <a:srgbClr val="000000"/>
                </a:solidFill>
                <a:latin typeface="Architects Daughter"/>
                <a:ea typeface="Architects Daughter"/>
                <a:cs typeface="Architects Daughter"/>
                <a:sym typeface="Architects Daughter"/>
              </a:rPr>
              <a:t>You will need…</a:t>
            </a:r>
            <a:endParaRPr sz="4000" dirty="0">
              <a:solidFill>
                <a:srgbClr val="000000"/>
              </a:solidFill>
              <a:latin typeface="Architects Daughter"/>
              <a:ea typeface="Architects Daughter"/>
              <a:cs typeface="Architects Daughter"/>
              <a:sym typeface="Architects Daughter"/>
            </a:endParaRPr>
          </a:p>
          <a:p>
            <a:pPr indent="-558786">
              <a:spcBef>
                <a:spcPts val="2133"/>
              </a:spcBef>
              <a:buClr>
                <a:srgbClr val="000000"/>
              </a:buClr>
              <a:buSzPts val="3000"/>
              <a:buFont typeface="Architects Daughter"/>
              <a:buChar char="●"/>
            </a:pPr>
            <a:r>
              <a:rPr lang="en" sz="4000" dirty="0">
                <a:solidFill>
                  <a:srgbClr val="000000"/>
                </a:solidFill>
                <a:latin typeface="Architects Daughter"/>
                <a:ea typeface="Architects Daughter"/>
                <a:cs typeface="Architects Daughter"/>
                <a:sym typeface="Architects Daughter"/>
              </a:rPr>
              <a:t>Pencil </a:t>
            </a:r>
            <a:endParaRPr sz="4000" dirty="0">
              <a:solidFill>
                <a:srgbClr val="000000"/>
              </a:solidFill>
              <a:latin typeface="Architects Daughter"/>
              <a:ea typeface="Architects Daughter"/>
              <a:cs typeface="Architects Daughter"/>
              <a:sym typeface="Architects Daughter"/>
            </a:endParaRPr>
          </a:p>
          <a:p>
            <a:pPr indent="-558786">
              <a:buClr>
                <a:srgbClr val="000000"/>
              </a:buClr>
              <a:buSzPts val="3000"/>
              <a:buFont typeface="Architects Daughter"/>
              <a:buChar char="●"/>
            </a:pPr>
            <a:r>
              <a:rPr lang="en" sz="4000" dirty="0">
                <a:solidFill>
                  <a:srgbClr val="000000"/>
                </a:solidFill>
                <a:latin typeface="Architects Daughter"/>
                <a:ea typeface="Architects Daughter"/>
                <a:cs typeface="Architects Daughter"/>
                <a:sym typeface="Architects Daughter"/>
              </a:rPr>
              <a:t>Paper and Staff Paper</a:t>
            </a:r>
            <a:endParaRPr sz="4000" dirty="0">
              <a:solidFill>
                <a:srgbClr val="000000"/>
              </a:solidFill>
              <a:latin typeface="Architects Daughter"/>
              <a:ea typeface="Architects Daughter"/>
              <a:cs typeface="Architects Daughter"/>
              <a:sym typeface="Architects Daughter"/>
            </a:endParaRPr>
          </a:p>
          <a:p>
            <a:pPr indent="-558786">
              <a:buClr>
                <a:srgbClr val="000000"/>
              </a:buClr>
              <a:buSzPts val="3000"/>
              <a:buFont typeface="Architects Daughter"/>
              <a:buChar char="●"/>
            </a:pPr>
            <a:r>
              <a:rPr lang="en" sz="4000" dirty="0">
                <a:solidFill>
                  <a:srgbClr val="000000"/>
                </a:solidFill>
                <a:latin typeface="Architects Daughter"/>
                <a:ea typeface="Architects Daughter"/>
                <a:cs typeface="Architects Daughter"/>
                <a:sym typeface="Architects Daughter"/>
              </a:rPr>
              <a:t>Level Basic Theory Booklet (if possible)</a:t>
            </a:r>
            <a:endParaRPr sz="4000" dirty="0">
              <a:solidFill>
                <a:srgbClr val="000000"/>
              </a:solidFill>
              <a:latin typeface="Architects Daughter"/>
              <a:ea typeface="Architects Daughter"/>
              <a:cs typeface="Architects Daughter"/>
              <a:sym typeface="Architects Daughter"/>
            </a:endParaRPr>
          </a:p>
          <a:p>
            <a:pPr indent="-558786">
              <a:buClr>
                <a:srgbClr val="000000"/>
              </a:buClr>
              <a:buSzPts val="3000"/>
              <a:buFont typeface="Architects Daughter"/>
              <a:buChar char="●"/>
            </a:pPr>
            <a:r>
              <a:rPr lang="en" sz="4000" dirty="0">
                <a:solidFill>
                  <a:srgbClr val="000000"/>
                </a:solidFill>
                <a:latin typeface="Architects Daughter"/>
                <a:ea typeface="Architects Daughter"/>
                <a:cs typeface="Architects Daughter"/>
                <a:sym typeface="Architects Daughter"/>
              </a:rPr>
              <a:t>Extra device or ability to open a tab </a:t>
            </a:r>
            <a:r>
              <a:rPr lang="en" sz="4000" dirty="0">
                <a:solidFill>
                  <a:schemeClr val="dk1"/>
                </a:solidFill>
                <a:latin typeface="Architects Daughter"/>
                <a:ea typeface="Architects Daughter"/>
                <a:cs typeface="Architects Daughter"/>
                <a:sym typeface="Architects Daughter"/>
              </a:rPr>
              <a:t>(if possible)</a:t>
            </a:r>
            <a:endParaRPr sz="4000" dirty="0">
              <a:solidFill>
                <a:srgbClr val="000000"/>
              </a:solidFill>
              <a:latin typeface="Architects Daughter"/>
              <a:ea typeface="Architects Daughter"/>
              <a:cs typeface="Architects Daughter"/>
              <a:sym typeface="Architects Daughter"/>
            </a:endParaRPr>
          </a:p>
          <a:p>
            <a:pPr marL="0" indent="0">
              <a:spcBef>
                <a:spcPts val="2133"/>
              </a:spcBef>
              <a:spcAft>
                <a:spcPts val="2133"/>
              </a:spcAft>
              <a:buNone/>
            </a:pPr>
            <a:endParaRPr sz="4000" dirty="0">
              <a:solidFill>
                <a:srgbClr val="000000"/>
              </a:solidFill>
              <a:latin typeface="Architects Daughter"/>
              <a:ea typeface="Architects Daughter"/>
              <a:cs typeface="Architects Daughter"/>
              <a:sym typeface="Architects Daughter"/>
            </a:endParaRPr>
          </a:p>
        </p:txBody>
      </p:sp>
      <p:pic>
        <p:nvPicPr>
          <p:cNvPr id="3" name="Picture 2" descr="Icon&#10;&#10;Description automatically generated">
            <a:extLst>
              <a:ext uri="{FF2B5EF4-FFF2-40B4-BE49-F238E27FC236}">
                <a16:creationId xmlns:a16="http://schemas.microsoft.com/office/drawing/2014/main" id="{E5C79DEB-58D2-4D8F-BB5E-9847F4E81A35}"/>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rot="5400000">
            <a:off x="6329996" y="1127855"/>
            <a:ext cx="1831613" cy="1899551"/>
          </a:xfrm>
          <a:prstGeom prst="rect">
            <a:avLst/>
          </a:prstGeom>
        </p:spPr>
      </p:pic>
      <p:pic>
        <p:nvPicPr>
          <p:cNvPr id="6" name="Picture 5" descr="A picture containing text, dark&#10;&#10;Description automatically generated">
            <a:extLst>
              <a:ext uri="{FF2B5EF4-FFF2-40B4-BE49-F238E27FC236}">
                <a16:creationId xmlns:a16="http://schemas.microsoft.com/office/drawing/2014/main" id="{F489FB9F-A3BF-4ECD-99F2-2711546FF328}"/>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rot="1535528">
            <a:off x="9165742" y="1161824"/>
            <a:ext cx="2111211" cy="263387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F013013-2972-4B37-A65F-D0780228E781}"/>
              </a:ext>
            </a:extLst>
          </p:cNvPr>
          <p:cNvSpPr>
            <a:spLocks noGrp="1"/>
          </p:cNvSpPr>
          <p:nvPr>
            <p:ph type="ctrTitle"/>
          </p:nvPr>
        </p:nvSpPr>
        <p:spPr/>
        <p:txBody>
          <a:bodyPr/>
          <a:lstStyle/>
          <a:p>
            <a:r>
              <a:rPr lang="en-CA" dirty="0"/>
              <a:t>LESSON 1</a:t>
            </a:r>
          </a:p>
        </p:txBody>
      </p:sp>
      <p:sp>
        <p:nvSpPr>
          <p:cNvPr id="5" name="Subtitle 4">
            <a:extLst>
              <a:ext uri="{FF2B5EF4-FFF2-40B4-BE49-F238E27FC236}">
                <a16:creationId xmlns:a16="http://schemas.microsoft.com/office/drawing/2014/main" id="{6F0A468A-B57D-41AF-96C7-96962FC561B5}"/>
              </a:ext>
            </a:extLst>
          </p:cNvPr>
          <p:cNvSpPr>
            <a:spLocks noGrp="1"/>
          </p:cNvSpPr>
          <p:nvPr>
            <p:ph type="subTitle" idx="1"/>
          </p:nvPr>
        </p:nvSpPr>
        <p:spPr/>
        <p:txBody>
          <a:bodyPr/>
          <a:lstStyle/>
          <a:p>
            <a:r>
              <a:rPr lang="en-CA" dirty="0"/>
              <a:t>Elements of Pitch</a:t>
            </a:r>
          </a:p>
        </p:txBody>
      </p:sp>
    </p:spTree>
    <p:extLst>
      <p:ext uri="{BB962C8B-B14F-4D97-AF65-F5344CB8AC3E}">
        <p14:creationId xmlns:p14="http://schemas.microsoft.com/office/powerpoint/2010/main" val="2788314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
        <p:nvSpPr>
          <p:cNvPr id="82" name="Google Shape;82;p17"/>
          <p:cNvSpPr txBox="1">
            <a:spLocks noGrp="1"/>
          </p:cNvSpPr>
          <p:nvPr>
            <p:ph type="body" idx="1"/>
          </p:nvPr>
        </p:nvSpPr>
        <p:spPr>
          <a:xfrm>
            <a:off x="353714" y="807066"/>
            <a:ext cx="4898521" cy="5486002"/>
          </a:xfrm>
          <a:prstGeom prst="rect">
            <a:avLst/>
          </a:prstGeom>
        </p:spPr>
        <p:txBody>
          <a:bodyPr spcFirstLastPara="1" vert="horz" wrap="square" lIns="121900" tIns="121900" rIns="121900" bIns="121900" rtlCol="0" anchor="t" anchorCtr="0">
            <a:noAutofit/>
          </a:bodyPr>
          <a:lstStyle/>
          <a:p>
            <a:pPr marL="0" indent="0">
              <a:buNone/>
            </a:pPr>
            <a:r>
              <a:rPr lang="en" b="1" dirty="0">
                <a:latin typeface="Chewy"/>
                <a:ea typeface="Chewy"/>
                <a:cs typeface="Chewy"/>
                <a:sym typeface="Chewy"/>
              </a:rPr>
              <a:t>Elements of Pitch</a:t>
            </a:r>
            <a:endParaRPr b="1" dirty="0">
              <a:latin typeface="Chewy"/>
              <a:ea typeface="Chewy"/>
              <a:cs typeface="Chewy"/>
              <a:sym typeface="Chewy"/>
            </a:endParaRPr>
          </a:p>
          <a:p>
            <a:pPr marL="0" indent="0">
              <a:spcBef>
                <a:spcPts val="2133"/>
              </a:spcBef>
              <a:buNone/>
            </a:pPr>
            <a:r>
              <a:rPr lang="en" dirty="0"/>
              <a:t>When </a:t>
            </a:r>
            <a:r>
              <a:rPr lang="en" i="1" dirty="0"/>
              <a:t>notes go higher or lower</a:t>
            </a:r>
            <a:r>
              <a:rPr lang="en" dirty="0"/>
              <a:t>. This class we’ll learn how these are written on paper and what are the names.This will help you to learn new music </a:t>
            </a:r>
            <a:r>
              <a:rPr lang="en" b="1" i="1" dirty="0">
                <a:latin typeface="Caveat"/>
                <a:ea typeface="Caveat"/>
                <a:cs typeface="Caveat"/>
                <a:sym typeface="Caveat"/>
              </a:rPr>
              <a:t>faster. </a:t>
            </a:r>
            <a:endParaRPr b="1" i="1" dirty="0">
              <a:latin typeface="Caveat"/>
              <a:ea typeface="Caveat"/>
              <a:cs typeface="Caveat"/>
              <a:sym typeface="Caveat"/>
            </a:endParaRPr>
          </a:p>
          <a:p>
            <a:pPr marL="0" indent="0">
              <a:spcBef>
                <a:spcPts val="2133"/>
              </a:spcBef>
              <a:buNone/>
            </a:pPr>
            <a:r>
              <a:rPr lang="en" b="1" dirty="0"/>
              <a:t>Why? </a:t>
            </a:r>
            <a:endParaRPr b="1" dirty="0"/>
          </a:p>
          <a:p>
            <a:pPr>
              <a:spcBef>
                <a:spcPts val="2133"/>
              </a:spcBef>
              <a:buChar char="➔"/>
            </a:pPr>
            <a:r>
              <a:rPr lang="en" dirty="0"/>
              <a:t>Level Music </a:t>
            </a:r>
            <a:endParaRPr dirty="0"/>
          </a:p>
          <a:p>
            <a:pPr>
              <a:buChar char="➔"/>
            </a:pPr>
            <a:r>
              <a:rPr lang="en" dirty="0"/>
              <a:t>Music for your cadet band    </a:t>
            </a:r>
          </a:p>
          <a:p>
            <a:pPr>
              <a:buChar char="➔"/>
            </a:pPr>
            <a:r>
              <a:rPr lang="en" dirty="0"/>
              <a:t>Music for just you!</a:t>
            </a:r>
            <a:endParaRPr dirty="0"/>
          </a:p>
          <a:p>
            <a:pPr marL="0" indent="0">
              <a:spcBef>
                <a:spcPts val="2133"/>
              </a:spcBef>
              <a:spcAft>
                <a:spcPts val="2133"/>
              </a:spcAft>
              <a:buNone/>
            </a:pPr>
            <a:r>
              <a:rPr lang="en" dirty="0"/>
              <a:t>                                        </a:t>
            </a:r>
            <a:endParaRPr dirty="0"/>
          </a:p>
        </p:txBody>
      </p:sp>
      <p:sp>
        <p:nvSpPr>
          <p:cNvPr id="84" name="Google Shape;84;p17"/>
          <p:cNvSpPr/>
          <p:nvPr/>
        </p:nvSpPr>
        <p:spPr>
          <a:xfrm>
            <a:off x="7122600" y="3550067"/>
            <a:ext cx="604000" cy="399600"/>
          </a:xfrm>
          <a:prstGeom prst="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pic>
        <p:nvPicPr>
          <p:cNvPr id="3" name="Picture 2">
            <a:extLst>
              <a:ext uri="{FF2B5EF4-FFF2-40B4-BE49-F238E27FC236}">
                <a16:creationId xmlns:a16="http://schemas.microsoft.com/office/drawing/2014/main" id="{9FA849D1-ACE7-4ABB-9B3C-0D641A2F6747}"/>
              </a:ext>
            </a:extLst>
          </p:cNvPr>
          <p:cNvPicPr>
            <a:picLocks noChangeAspect="1"/>
          </p:cNvPicPr>
          <p:nvPr/>
        </p:nvPicPr>
        <p:blipFill rotWithShape="1">
          <a:blip r:embed="rId3"/>
          <a:srcRect l="2065" t="17376" r="43479" b="25399"/>
          <a:stretch/>
        </p:blipFill>
        <p:spPr>
          <a:xfrm>
            <a:off x="5353878" y="1096618"/>
            <a:ext cx="6639339" cy="3922643"/>
          </a:xfrm>
          <a:prstGeom prst="rect">
            <a:avLst/>
          </a:prstGeom>
        </p:spPr>
      </p:pic>
      <p:sp>
        <p:nvSpPr>
          <p:cNvPr id="4" name="TextBox 3">
            <a:extLst>
              <a:ext uri="{FF2B5EF4-FFF2-40B4-BE49-F238E27FC236}">
                <a16:creationId xmlns:a16="http://schemas.microsoft.com/office/drawing/2014/main" id="{D3824684-DA37-44B9-973B-FFF3160151F6}"/>
              </a:ext>
            </a:extLst>
          </p:cNvPr>
          <p:cNvSpPr txBox="1"/>
          <p:nvPr/>
        </p:nvSpPr>
        <p:spPr>
          <a:xfrm>
            <a:off x="6096000" y="5095057"/>
            <a:ext cx="5499519" cy="646331"/>
          </a:xfrm>
          <a:prstGeom prst="rect">
            <a:avLst/>
          </a:prstGeom>
          <a:noFill/>
        </p:spPr>
        <p:txBody>
          <a:bodyPr wrap="none" rtlCol="0">
            <a:spAutoFit/>
          </a:bodyPr>
          <a:lstStyle/>
          <a:p>
            <a:pPr algn="ctr"/>
            <a:r>
              <a:rPr lang="en-CA" dirty="0"/>
              <a:t>Find fun music on the internet even, like the song above </a:t>
            </a:r>
          </a:p>
          <a:p>
            <a:pPr algn="ctr"/>
            <a:r>
              <a:rPr lang="en-CA" dirty="0"/>
              <a:t>from MusicNotes.com</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CA784B8FEFA47948B9F97AEED03D906F" ma:contentTypeVersion="19" ma:contentTypeDescription="Create a new document." ma:contentTypeScope="" ma:versionID="cc9849a444502c10e89c1c7db7a5ad5b">
  <xsd:schema xmlns:xsd="http://www.w3.org/2001/XMLSchema" xmlns:xs="http://www.w3.org/2001/XMLSchema" xmlns:p="http://schemas.microsoft.com/office/2006/metadata/properties" xmlns:ns2="b2f8031d-f93a-4184-adba-926843d770e5" xmlns:ns3="1b50b02f-a259-4938-a0c2-79f8bec9a978" targetNamespace="http://schemas.microsoft.com/office/2006/metadata/properties" ma:root="true" ma:fieldsID="4d1871045526ef0445bd213edaaf82f7" ns2:_="" ns3:_="">
    <xsd:import namespace="b2f8031d-f93a-4184-adba-926843d770e5"/>
    <xsd:import namespace="1b50b02f-a259-4938-a0c2-79f8bec9a978"/>
    <xsd:element name="properties">
      <xsd:complexType>
        <xsd:sequence>
          <xsd:element name="documentManagement">
            <xsd:complexType>
              <xsd:all>
                <xsd:element ref="ns2:MediaServiceMetadata" minOccurs="0"/>
                <xsd:element ref="ns2:MediaServiceFastMetadata" minOccurs="0"/>
                <xsd:element ref="ns2:FileOwner" minOccurs="0"/>
                <xsd:element ref="ns2:MediaServiceDateTaken" minOccurs="0"/>
                <xsd:element ref="ns2:MediaServiceAutoTags" minOccurs="0"/>
                <xsd:element ref="ns2:MediaLengthInSeconds" minOccurs="0"/>
                <xsd:element ref="ns2:MediaServiceAutoKeyPoints" minOccurs="0"/>
                <xsd:element ref="ns2:MediaServiceKeyPoints" minOccurs="0"/>
                <xsd:element ref="ns2:MediaServiceGenerationTime" minOccurs="0"/>
                <xsd:element ref="ns2:MediaServiceEventHashCode" minOccurs="0"/>
                <xsd:element ref="ns3:SharedWithUsers" minOccurs="0"/>
                <xsd:element ref="ns3:SharedWithDetails" minOccurs="0"/>
                <xsd:element ref="ns2:MediaServiceOCR" minOccurs="0"/>
                <xsd:element ref="ns2:Context" minOccurs="0"/>
                <xsd:element ref="ns2:lcf76f155ced4ddcb4097134ff3c332f" minOccurs="0"/>
                <xsd:element ref="ns3:TaxCatchAll" minOccurs="0"/>
                <xsd:element ref="ns2:Detail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2f8031d-f93a-4184-adba-926843d770e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FileOwner" ma:index="10" nillable="true" ma:displayName="File Owner" ma:description="Individual responsible for keeping the file up to date. Direct questions about the file to this individual. " ma:format="Dropdown" ma:list="UserInfo" ma:SharePointGroup="0" ma:internalName="FileOwner">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ediaServiceDateTaken" ma:index="11" nillable="true" ma:displayName="MediaServiceDateTaken" ma:hidden="true" ma:internalName="MediaServiceDateTaken" ma:readOnly="true">
      <xsd:simpleType>
        <xsd:restriction base="dms:Text"/>
      </xsd:simpleType>
    </xsd:element>
    <xsd:element name="MediaServiceAutoTags" ma:index="12" nillable="true" ma:displayName="Tags" ma:internalName="MediaServiceAutoTags"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element name="Context" ma:index="21" nillable="true" ma:displayName="Status" ma:format="Dropdown" ma:internalName="Context">
      <xsd:simpleType>
        <xsd:restriction base="dms:Text">
          <xsd:maxLength value="255"/>
        </xsd:restrictio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2504fe83-4dc1-4340-9d13-f0566840577c" ma:termSetId="09814cd3-568e-fe90-9814-8d621ff8fb84" ma:anchorId="fba54fb3-c3e1-fe81-a776-ca4b69148c4d" ma:open="true" ma:isKeyword="false">
      <xsd:complexType>
        <xsd:sequence>
          <xsd:element ref="pc:Terms" minOccurs="0" maxOccurs="1"/>
        </xsd:sequence>
      </xsd:complexType>
    </xsd:element>
    <xsd:element name="Details" ma:index="25" nillable="true" ma:displayName="Details" ma:format="Dropdown" ma:internalName="Details">
      <xsd:simpleType>
        <xsd:restriction base="dms:Note">
          <xsd:maxLength value="255"/>
        </xsd:restriction>
      </xsd:simpleType>
    </xsd:element>
    <xsd:element name="MediaServiceObjectDetectorVersions" ma:index="26"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b50b02f-a259-4938-a0c2-79f8bec9a978"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86345a17-d5d4-493a-8d69-3899ce788255}" ma:internalName="TaxCatchAll" ma:showField="CatchAllData" ma:web="1b50b02f-a259-4938-a0c2-79f8bec9a97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FileOwner xmlns="b2f8031d-f93a-4184-adba-926843d770e5">
      <UserInfo>
        <DisplayName/>
        <AccountId xsi:nil="true"/>
        <AccountType/>
      </UserInfo>
    </FileOwner>
    <Context xmlns="b2f8031d-f93a-4184-adba-926843d770e5" xsi:nil="true"/>
    <TaxCatchAll xmlns="1b50b02f-a259-4938-a0c2-79f8bec9a978" xsi:nil="true"/>
    <lcf76f155ced4ddcb4097134ff3c332f xmlns="b2f8031d-f93a-4184-adba-926843d770e5">
      <Terms xmlns="http://schemas.microsoft.com/office/infopath/2007/PartnerControls"/>
    </lcf76f155ced4ddcb4097134ff3c332f>
    <Details xmlns="b2f8031d-f93a-4184-adba-926843d770e5" xsi:nil="true"/>
  </documentManagement>
</p:properties>
</file>

<file path=customXml/itemProps1.xml><?xml version="1.0" encoding="utf-8"?>
<ds:datastoreItem xmlns:ds="http://schemas.openxmlformats.org/officeDocument/2006/customXml" ds:itemID="{F7440B1D-05EE-4105-B007-9A380BEDFE68}">
  <ds:schemaRefs>
    <ds:schemaRef ds:uri="http://schemas.microsoft.com/sharepoint/v3/contenttype/forms"/>
  </ds:schemaRefs>
</ds:datastoreItem>
</file>

<file path=customXml/itemProps2.xml><?xml version="1.0" encoding="utf-8"?>
<ds:datastoreItem xmlns:ds="http://schemas.openxmlformats.org/officeDocument/2006/customXml" ds:itemID="{3C5F7128-3BBE-4C7E-92AD-ED479072183D}"/>
</file>

<file path=customXml/itemProps3.xml><?xml version="1.0" encoding="utf-8"?>
<ds:datastoreItem xmlns:ds="http://schemas.openxmlformats.org/officeDocument/2006/customXml" ds:itemID="{719139E1-021A-41BF-A9C8-F49C3E14F2A4}">
  <ds:schemaRefs>
    <ds:schemaRef ds:uri="http://schemas.microsoft.com/office/2006/documentManagement/types"/>
    <ds:schemaRef ds:uri="http://schemas.microsoft.com/office/infopath/2007/PartnerControls"/>
    <ds:schemaRef ds:uri="http://www.w3.org/XML/1998/namespace"/>
    <ds:schemaRef ds:uri="http://purl.org/dc/dcmitype/"/>
    <ds:schemaRef ds:uri="2b30d689-721f-4197-a8be-47904910fc57"/>
    <ds:schemaRef ds:uri="http://purl.org/dc/elements/1.1/"/>
    <ds:schemaRef ds:uri="http://schemas.microsoft.com/office/2006/metadata/properties"/>
    <ds:schemaRef ds:uri="http://purl.org/dc/terms/"/>
    <ds:schemaRef ds:uri="http://schemas.openxmlformats.org/package/2006/metadata/core-properties"/>
    <ds:schemaRef ds:uri="d32cebd2-9406-4bbd-b4d7-6d79744fad5d"/>
  </ds:schemaRefs>
</ds:datastoreItem>
</file>

<file path=docProps/app.xml><?xml version="1.0" encoding="utf-8"?>
<Properties xmlns="http://schemas.openxmlformats.org/officeDocument/2006/extended-properties" xmlns:vt="http://schemas.openxmlformats.org/officeDocument/2006/docPropsVTypes">
  <TotalTime>481</TotalTime>
  <Words>2466</Words>
  <Application>Microsoft Office PowerPoint</Application>
  <PresentationFormat>Widescreen</PresentationFormat>
  <Paragraphs>227</Paragraphs>
  <Slides>56</Slides>
  <Notes>27</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56</vt:i4>
      </vt:variant>
    </vt:vector>
  </HeadingPairs>
  <TitlesOfParts>
    <vt:vector size="69" baseType="lpstr">
      <vt:lpstr>Architects Daughter</vt:lpstr>
      <vt:lpstr>Arial</vt:lpstr>
      <vt:lpstr>Bernard MT Condensed</vt:lpstr>
      <vt:lpstr>Bradley Hand ITC</vt:lpstr>
      <vt:lpstr>Calibri</vt:lpstr>
      <vt:lpstr>Calibri Light</vt:lpstr>
      <vt:lpstr>Caveat</vt:lpstr>
      <vt:lpstr>Chewy</vt:lpstr>
      <vt:lpstr>Gabriola</vt:lpstr>
      <vt:lpstr>Impact</vt:lpstr>
      <vt:lpstr>Luckiest Guy</vt:lpstr>
      <vt:lpstr>Times New Roman</vt:lpstr>
      <vt:lpstr>Office Theme</vt:lpstr>
      <vt:lpstr>PowerPoint Presentation</vt:lpstr>
      <vt:lpstr>  Welcome!!</vt:lpstr>
      <vt:lpstr>PowerPoint Presentation</vt:lpstr>
      <vt:lpstr>PowerPoint Presentation</vt:lpstr>
      <vt:lpstr>Level Basic  Overview, Next 3 Lessons!</vt:lpstr>
      <vt:lpstr>Who’s here?</vt:lpstr>
      <vt:lpstr>Before We Begin!</vt:lpstr>
      <vt:lpstr>LESSON 1</vt:lpstr>
      <vt:lpstr>PowerPoint Presentation</vt:lpstr>
      <vt:lpstr>Basic staff </vt:lpstr>
      <vt:lpstr>The Musical Alphabet</vt:lpstr>
      <vt:lpstr>Clefs </vt:lpstr>
      <vt:lpstr>Notes on the  Treble Clef Staff </vt:lpstr>
      <vt:lpstr>PowerPoint Presentation</vt:lpstr>
      <vt:lpstr>Let’s Annotate</vt:lpstr>
      <vt:lpstr>Secret Message What word do these notes spell?  Clue; It’s what you need when we can travel again!</vt:lpstr>
      <vt:lpstr>Ta-Da!</vt:lpstr>
      <vt:lpstr>Notes on the Bass Clef Staff </vt:lpstr>
      <vt:lpstr>All About that Bass……...clef </vt:lpstr>
      <vt:lpstr>Secret Word Reveal...</vt:lpstr>
      <vt:lpstr>LoL!</vt:lpstr>
      <vt:lpstr>Ledger Lines </vt:lpstr>
      <vt:lpstr>The Grand Staff </vt:lpstr>
      <vt:lpstr>Grand Staff Practice…..Secret word </vt:lpstr>
      <vt:lpstr>It’s true!</vt:lpstr>
      <vt:lpstr>Note Stems</vt:lpstr>
      <vt:lpstr>PowerPoint Presentation</vt:lpstr>
      <vt:lpstr>PowerPoint Presentation</vt:lpstr>
      <vt:lpstr>Additional Resources </vt:lpstr>
      <vt:lpstr>Extra practice…...secret words  </vt:lpstr>
      <vt:lpstr>LESSON 2</vt:lpstr>
      <vt:lpstr>Note and Rest Values </vt:lpstr>
      <vt:lpstr>Rhythm Tree</vt:lpstr>
      <vt:lpstr>Note/Rest Equivalencies</vt:lpstr>
      <vt:lpstr>Do we Understand?</vt:lpstr>
      <vt:lpstr>Measures</vt:lpstr>
      <vt:lpstr>Simple Time Signatures </vt:lpstr>
      <vt:lpstr>How to Read Simple Time Signatures </vt:lpstr>
      <vt:lpstr>Figuring out which note gets the beat</vt:lpstr>
      <vt:lpstr> Counting Rhythms</vt:lpstr>
      <vt:lpstr>Counting Rests</vt:lpstr>
      <vt:lpstr>Level Basic Rhythm Sheet</vt:lpstr>
      <vt:lpstr>Strong and Weak Beats</vt:lpstr>
      <vt:lpstr>Beat Strengths</vt:lpstr>
      <vt:lpstr>What are the Beat Strengths of these measures? Let’s assign some measure and annotate</vt:lpstr>
      <vt:lpstr>Additional Resources </vt:lpstr>
      <vt:lpstr>LESSON 3</vt:lpstr>
      <vt:lpstr>Dynamics</vt:lpstr>
      <vt:lpstr>Dynamic Variations </vt:lpstr>
      <vt:lpstr>Repeat Signs and Directional Markings </vt:lpstr>
      <vt:lpstr>Directional Markings</vt:lpstr>
      <vt:lpstr>Directional Markings</vt:lpstr>
      <vt:lpstr>Analysing Sheet Music</vt:lpstr>
      <vt:lpstr>Analyse</vt:lpstr>
      <vt:lpstr>PowerPoint Presentation</vt:lpstr>
      <vt:lpstr>Additional Resources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Kaylin Bradley</dc:creator>
  <cp:lastModifiedBy>Mackey Lt(N) WC</cp:lastModifiedBy>
  <cp:revision>21</cp:revision>
  <dcterms:created xsi:type="dcterms:W3CDTF">2021-07-13T17:11:10Z</dcterms:created>
  <dcterms:modified xsi:type="dcterms:W3CDTF">2022-03-09T15:37:55Z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0x010100CA784B8FEFA47948B9F97AEED03D906F</vt:lpwstr>
  </property>
</Properties>
</file>