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1"/>
  </p:notesMasterIdLst>
  <p:handoutMasterIdLst>
    <p:handoutMasterId r:id="rId82"/>
  </p:handoutMasterIdLst>
  <p:sldIdLst>
    <p:sldId id="256" r:id="rId5"/>
    <p:sldId id="262" r:id="rId6"/>
    <p:sldId id="257" r:id="rId7"/>
    <p:sldId id="258" r:id="rId8"/>
    <p:sldId id="266" r:id="rId9"/>
    <p:sldId id="264" r:id="rId10"/>
    <p:sldId id="265" r:id="rId11"/>
    <p:sldId id="267" r:id="rId12"/>
    <p:sldId id="292" r:id="rId13"/>
    <p:sldId id="293"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4" r:id="rId28"/>
    <p:sldId id="295" r:id="rId29"/>
    <p:sldId id="296" r:id="rId30"/>
    <p:sldId id="283" r:id="rId31"/>
    <p:sldId id="284" r:id="rId32"/>
    <p:sldId id="286" r:id="rId33"/>
    <p:sldId id="298" r:id="rId34"/>
    <p:sldId id="297" r:id="rId35"/>
    <p:sldId id="287" r:id="rId36"/>
    <p:sldId id="288" r:id="rId37"/>
    <p:sldId id="289" r:id="rId38"/>
    <p:sldId id="290" r:id="rId39"/>
    <p:sldId id="291" r:id="rId40"/>
    <p:sldId id="261" r:id="rId41"/>
    <p:sldId id="301" r:id="rId42"/>
    <p:sldId id="263" r:id="rId43"/>
    <p:sldId id="302" r:id="rId44"/>
    <p:sldId id="303" r:id="rId45"/>
    <p:sldId id="304" r:id="rId46"/>
    <p:sldId id="299" r:id="rId47"/>
    <p:sldId id="300" r:id="rId48"/>
    <p:sldId id="305" r:id="rId49"/>
    <p:sldId id="268"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269" r:id="rId69"/>
    <p:sldId id="324" r:id="rId70"/>
    <p:sldId id="325" r:id="rId71"/>
    <p:sldId id="327" r:id="rId72"/>
    <p:sldId id="336" r:id="rId73"/>
    <p:sldId id="330" r:id="rId74"/>
    <p:sldId id="331" r:id="rId75"/>
    <p:sldId id="332" r:id="rId76"/>
    <p:sldId id="333" r:id="rId77"/>
    <p:sldId id="334" r:id="rId78"/>
    <p:sldId id="335" r:id="rId79"/>
    <p:sldId id="260"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DDAEB-174D-4C53-A00E-D7322E20EC7E}" v="4" dt="2022-01-27T02:02:37.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58" d="100"/>
          <a:sy n="58" d="100"/>
        </p:scale>
        <p:origin x="247" y="31"/>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B1625-23AC-4819-AC5B-277BD053F60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791653AC-6099-4E55-BA01-4CB0BEE0EC50}" type="pres">
      <dgm:prSet presAssocID="{973B1625-23AC-4819-AC5B-277BD053F603}" presName="Name0" presStyleCnt="0">
        <dgm:presLayoutVars>
          <dgm:dir/>
          <dgm:animLvl val="lvl"/>
          <dgm:resizeHandles val="exact"/>
        </dgm:presLayoutVars>
      </dgm:prSet>
      <dgm:spPr/>
    </dgm:pt>
  </dgm:ptLst>
  <dgm:cxnLst>
    <dgm:cxn modelId="{9580637B-E86C-452F-9AD0-854EC18D36AD}" type="presOf" srcId="{973B1625-23AC-4819-AC5B-277BD053F603}" destId="{791653AC-6099-4E55-BA01-4CB0BEE0EC5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3B1625-23AC-4819-AC5B-277BD053F60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791653AC-6099-4E55-BA01-4CB0BEE0EC50}" type="pres">
      <dgm:prSet presAssocID="{973B1625-23AC-4819-AC5B-277BD053F603}" presName="Name0" presStyleCnt="0">
        <dgm:presLayoutVars>
          <dgm:dir/>
          <dgm:animLvl val="lvl"/>
          <dgm:resizeHandles val="exact"/>
        </dgm:presLayoutVars>
      </dgm:prSet>
      <dgm:spPr/>
    </dgm:pt>
  </dgm:ptLst>
  <dgm:cxnLst>
    <dgm:cxn modelId="{9580637B-E86C-452F-9AD0-854EC18D36AD}" type="presOf" srcId="{973B1625-23AC-4819-AC5B-277BD053F603}" destId="{791653AC-6099-4E55-BA01-4CB0BEE0EC5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5E0520-38D4-45DE-83FB-97EDDB3B69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09698ACD-395E-4F58-8543-314D447FE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119B6D-57E1-4954-82B5-D6A0B9F7594B}" type="datetimeFigureOut">
              <a:rPr lang="en-CA" smtClean="0"/>
              <a:t>2022-03-09</a:t>
            </a:fld>
            <a:endParaRPr lang="en-CA"/>
          </a:p>
        </p:txBody>
      </p:sp>
      <p:sp>
        <p:nvSpPr>
          <p:cNvPr id="4" name="Footer Placeholder 3">
            <a:extLst>
              <a:ext uri="{FF2B5EF4-FFF2-40B4-BE49-F238E27FC236}">
                <a16:creationId xmlns:a16="http://schemas.microsoft.com/office/drawing/2014/main" id="{FB0BFB25-95D1-45C1-BF6E-F58AB9F51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BBA934BF-AF05-4EFF-9A3D-6B7CCDC7BC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FEA5B3-D61C-4FD5-959E-4BF53AFDFA69}" type="slidenum">
              <a:rPr lang="en-CA" smtClean="0"/>
              <a:t>‹#›</a:t>
            </a:fld>
            <a:endParaRPr lang="en-CA"/>
          </a:p>
        </p:txBody>
      </p:sp>
    </p:spTree>
    <p:extLst>
      <p:ext uri="{BB962C8B-B14F-4D97-AF65-F5344CB8AC3E}">
        <p14:creationId xmlns:p14="http://schemas.microsoft.com/office/powerpoint/2010/main" val="1995745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A68CE-CA78-4615-8D9A-C42CAA70ABCF}" type="datetimeFigureOut">
              <a:rPr lang="en-CA" smtClean="0"/>
              <a:t>2022-03-09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5E5CF-BDC2-444A-9984-DCEA3351DA4B}" type="slidenum">
              <a:rPr lang="en-CA" smtClean="0"/>
              <a:t>‹#›</a:t>
            </a:fld>
            <a:endParaRPr lang="en-CA"/>
          </a:p>
        </p:txBody>
      </p:sp>
    </p:spTree>
    <p:extLst>
      <p:ext uri="{BB962C8B-B14F-4D97-AF65-F5344CB8AC3E}">
        <p14:creationId xmlns:p14="http://schemas.microsoft.com/office/powerpoint/2010/main" val="425574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3f02655e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3f02655e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fbe1f40e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9fbe1f40e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fbe1f40e3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fbe1f40e3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fbe1f40e3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fbe1f40e3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fbe1f40e3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9fbe1f40e3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9fbe1f40e3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9fbe1f40e3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fbe1f40e3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9fbe1f40e3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fbe1f40e3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fbe1f40e3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fbe1f40e3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9fbe1f40e3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9fbe1f40e3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9fbe1f40e3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fbe1f40e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fbe1f40e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eb936284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eb936284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fbe1f40e3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9fbe1f40e3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9fbe1f40e3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9fbe1f40e3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67621195a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67621195a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bf433ce194_1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bf433ce194_1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bf433ce194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bf433ce19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bf433ce194_1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bf433ce194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9fbe1f40e3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9fbe1f40e3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fbe1f40e3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fbe1f40e3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bf433ce194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bf433ce194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bf433ce194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bf433ce194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3f02655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3f02655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f433ce194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bf433ce194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3c73b7e6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3c73b7e6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3c73b7e6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3c73b7e6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3c73b7e6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c3c73b7e6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c3c73b7e6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c3c73b7e6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3c73b7e6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3c73b7e6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3c73b7e6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3c73b7e6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3c73b7e6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3c73b7e6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18d364d1b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18d364d1b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18d364d1b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18d364d1b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458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db33dc665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db33dc665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18d364d1b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18d364d1b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18d364d1b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18d364d1b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18d364d1b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18d364d1b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18d364d1b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18d364d1b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18d364d1b_1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18d364d1b_1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18d364d1b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18d364d1b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18d364d1b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18d364d1b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18d364d1b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18d364d1b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18d364d1b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18d364d1b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18d364d1b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c18d364d1b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fbe1f40e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fbe1f40e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18d364d1b_1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18d364d1b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18d364d1b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c18d364d1b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29f1a0b14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29f1a0b14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c18d364d1b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c18d364d1b_1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555c2790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555c2790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555c2790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555c2790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555c2790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555c2790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555c2790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555c2790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5555be38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5555be38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555c2790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c555c2790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fbe1f40e3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fbe1f40e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5555be38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5555be38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555c2790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555c2790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fbe1f40e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fbe1f40e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fbe1f40e3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fbe1f40e3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fbe1f40e3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fbe1f40e3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5.png"/><Relationship Id="rId4" Type="http://schemas.openxmlformats.org/officeDocument/2006/relationships/diagramQuickStyle" Target="../diagrams/quickStyle2.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D093E74-2254-4478-8C08-CF7682011970}"/>
              </a:ext>
            </a:extLst>
          </p:cNvPr>
          <p:cNvSpPr>
            <a:spLocks noGrp="1"/>
          </p:cNvSpPr>
          <p:nvPr>
            <p:ph type="body" sz="quarter" idx="13" hasCustomPrompt="1"/>
          </p:nvPr>
        </p:nvSpPr>
        <p:spPr>
          <a:xfrm>
            <a:off x="4038600" y="2241634"/>
            <a:ext cx="4114800" cy="590550"/>
          </a:xfrm>
        </p:spPr>
        <p:txBody>
          <a:bodyPr>
            <a:normAutofit/>
          </a:bodyPr>
          <a:lstStyle>
            <a:lvl1pPr marL="0" indent="0" algn="ctr">
              <a:buNone/>
              <a:defRPr sz="3600" b="1"/>
            </a:lvl1pPr>
          </a:lstStyle>
          <a:p>
            <a:pPr lvl="0"/>
            <a:r>
              <a:rPr lang="en-US" dirty="0"/>
              <a:t>Click to enter EO</a:t>
            </a:r>
          </a:p>
        </p:txBody>
      </p:sp>
      <p:sp>
        <p:nvSpPr>
          <p:cNvPr id="17" name="Text Placeholder 16">
            <a:extLst>
              <a:ext uri="{FF2B5EF4-FFF2-40B4-BE49-F238E27FC236}">
                <a16:creationId xmlns:a16="http://schemas.microsoft.com/office/drawing/2014/main" id="{7C72E01E-315E-4A61-A4F2-91F56FA4E2B1}"/>
              </a:ext>
            </a:extLst>
          </p:cNvPr>
          <p:cNvSpPr>
            <a:spLocks noGrp="1"/>
          </p:cNvSpPr>
          <p:nvPr>
            <p:ph type="body" sz="quarter" idx="14" hasCustomPrompt="1"/>
          </p:nvPr>
        </p:nvSpPr>
        <p:spPr>
          <a:xfrm>
            <a:off x="838200" y="2975768"/>
            <a:ext cx="10515600" cy="906463"/>
          </a:xfrm>
        </p:spPr>
        <p:txBody>
          <a:bodyPr>
            <a:normAutofit/>
          </a:bodyPr>
          <a:lstStyle>
            <a:lvl1pPr marL="0" indent="0" algn="ctr">
              <a:buNone/>
              <a:defRPr sz="3200">
                <a:latin typeface="Times New Roman" panose="02020603050405020304" pitchFamily="18" charset="0"/>
                <a:cs typeface="Times New Roman" panose="02020603050405020304" pitchFamily="18" charset="0"/>
              </a:defRPr>
            </a:lvl1pPr>
          </a:lstStyle>
          <a:p>
            <a:pPr lvl="0"/>
            <a:r>
              <a:rPr lang="en-US" dirty="0"/>
              <a:t>Click to enter Lesson Name</a:t>
            </a:r>
          </a:p>
        </p:txBody>
      </p:sp>
      <p:sp>
        <p:nvSpPr>
          <p:cNvPr id="18" name="TextBox 17">
            <a:extLst>
              <a:ext uri="{FF2B5EF4-FFF2-40B4-BE49-F238E27FC236}">
                <a16:creationId xmlns:a16="http://schemas.microsoft.com/office/drawing/2014/main" id="{24B7FDFE-D525-467B-8EC6-12CF579E6EC1}"/>
              </a:ext>
            </a:extLst>
          </p:cNvPr>
          <p:cNvSpPr txBox="1"/>
          <p:nvPr userDrawn="1"/>
        </p:nvSpPr>
        <p:spPr>
          <a:xfrm>
            <a:off x="613117" y="975706"/>
            <a:ext cx="647648" cy="338554"/>
          </a:xfrm>
          <a:prstGeom prst="rect">
            <a:avLst/>
          </a:prstGeom>
          <a:noFill/>
        </p:spPr>
        <p:txBody>
          <a:bodyPr wrap="square" rtlCol="0">
            <a:spAutoFit/>
          </a:bodyPr>
          <a:lstStyle/>
          <a:p>
            <a:r>
              <a:rPr lang="en-CA" sz="1600" b="1" dirty="0"/>
              <a:t>Ref: </a:t>
            </a:r>
          </a:p>
        </p:txBody>
      </p:sp>
      <p:sp>
        <p:nvSpPr>
          <p:cNvPr id="19" name="TextBox 18">
            <a:extLst>
              <a:ext uri="{FF2B5EF4-FFF2-40B4-BE49-F238E27FC236}">
                <a16:creationId xmlns:a16="http://schemas.microsoft.com/office/drawing/2014/main" id="{A48897C7-67E4-4B50-9861-F83535DB8A12}"/>
              </a:ext>
            </a:extLst>
          </p:cNvPr>
          <p:cNvSpPr txBox="1"/>
          <p:nvPr userDrawn="1"/>
        </p:nvSpPr>
        <p:spPr>
          <a:xfrm>
            <a:off x="8692662" y="975706"/>
            <a:ext cx="905768" cy="369332"/>
          </a:xfrm>
          <a:prstGeom prst="rect">
            <a:avLst/>
          </a:prstGeom>
          <a:noFill/>
        </p:spPr>
        <p:txBody>
          <a:bodyPr wrap="square" rtlCol="0">
            <a:spAutoFit/>
          </a:bodyPr>
          <a:lstStyle/>
          <a:p>
            <a:r>
              <a:rPr lang="en-CA" b="1" dirty="0"/>
              <a:t>Name: </a:t>
            </a:r>
          </a:p>
        </p:txBody>
      </p:sp>
      <p:sp>
        <p:nvSpPr>
          <p:cNvPr id="21" name="Text Placeholder 20">
            <a:extLst>
              <a:ext uri="{FF2B5EF4-FFF2-40B4-BE49-F238E27FC236}">
                <a16:creationId xmlns:a16="http://schemas.microsoft.com/office/drawing/2014/main" id="{E7F71F9A-9489-4001-AECD-33CBEA8274BC}"/>
              </a:ext>
            </a:extLst>
          </p:cNvPr>
          <p:cNvSpPr>
            <a:spLocks noGrp="1"/>
          </p:cNvSpPr>
          <p:nvPr>
            <p:ph type="body" sz="quarter" idx="15" hasCustomPrompt="1"/>
          </p:nvPr>
        </p:nvSpPr>
        <p:spPr>
          <a:xfrm>
            <a:off x="1035146" y="1000526"/>
            <a:ext cx="2951067" cy="590549"/>
          </a:xfrm>
        </p:spPr>
        <p:txBody>
          <a:bodyPr>
            <a:normAutofit/>
          </a:bodyPr>
          <a:lstStyle>
            <a:lvl1pPr marL="0" indent="0">
              <a:buNone/>
              <a:defRPr sz="1600" b="1"/>
            </a:lvl1pPr>
            <a:lvl2pPr marL="457200" indent="0">
              <a:buNone/>
              <a:defRPr/>
            </a:lvl2pPr>
          </a:lstStyle>
          <a:p>
            <a:pPr lvl="0"/>
            <a:r>
              <a:rPr lang="en-US" dirty="0"/>
              <a:t>Click to edit References</a:t>
            </a:r>
          </a:p>
        </p:txBody>
      </p:sp>
      <p:sp>
        <p:nvSpPr>
          <p:cNvPr id="22" name="Text Placeholder 20">
            <a:extLst>
              <a:ext uri="{FF2B5EF4-FFF2-40B4-BE49-F238E27FC236}">
                <a16:creationId xmlns:a16="http://schemas.microsoft.com/office/drawing/2014/main" id="{BAF62A75-2A34-4455-893B-C78B3E5145E8}"/>
              </a:ext>
            </a:extLst>
          </p:cNvPr>
          <p:cNvSpPr>
            <a:spLocks noGrp="1"/>
          </p:cNvSpPr>
          <p:nvPr>
            <p:ph type="body" sz="quarter" idx="16" hasCustomPrompt="1"/>
          </p:nvPr>
        </p:nvSpPr>
        <p:spPr>
          <a:xfrm>
            <a:off x="9407619" y="1000997"/>
            <a:ext cx="2631979" cy="590549"/>
          </a:xfrm>
        </p:spPr>
        <p:txBody>
          <a:bodyPr>
            <a:normAutofit/>
          </a:bodyPr>
          <a:lstStyle>
            <a:lvl1pPr marL="0" indent="0">
              <a:buNone/>
              <a:defRPr sz="1800" b="1"/>
            </a:lvl1pPr>
            <a:lvl2pPr marL="457200" indent="0">
              <a:buNone/>
              <a:defRPr/>
            </a:lvl2pPr>
          </a:lstStyle>
          <a:p>
            <a:pPr lvl="0"/>
            <a:r>
              <a:rPr lang="en-US" dirty="0"/>
              <a:t>Click to edit Instructor Name</a:t>
            </a:r>
          </a:p>
        </p:txBody>
      </p:sp>
      <p:sp>
        <p:nvSpPr>
          <p:cNvPr id="23" name="Text Placeholder 20">
            <a:extLst>
              <a:ext uri="{FF2B5EF4-FFF2-40B4-BE49-F238E27FC236}">
                <a16:creationId xmlns:a16="http://schemas.microsoft.com/office/drawing/2014/main" id="{14D8397D-893C-4FC9-BCE1-1E8FB545463C}"/>
              </a:ext>
            </a:extLst>
          </p:cNvPr>
          <p:cNvSpPr>
            <a:spLocks noGrp="1"/>
          </p:cNvSpPr>
          <p:nvPr>
            <p:ph type="body" sz="quarter" idx="17" hasCustomPrompt="1"/>
          </p:nvPr>
        </p:nvSpPr>
        <p:spPr>
          <a:xfrm>
            <a:off x="613117" y="5765802"/>
            <a:ext cx="3990967" cy="338554"/>
          </a:xfrm>
        </p:spPr>
        <p:txBody>
          <a:bodyPr>
            <a:normAutofit/>
          </a:bodyPr>
          <a:lstStyle>
            <a:lvl1pPr marL="0" indent="0">
              <a:buNone/>
              <a:defRPr sz="1800" b="1"/>
            </a:lvl1pPr>
            <a:lvl2pPr marL="457200" indent="0">
              <a:buNone/>
              <a:defRPr/>
            </a:lvl2pPr>
          </a:lstStyle>
          <a:p>
            <a:pPr lvl="0"/>
            <a:r>
              <a:rPr lang="en-US" dirty="0"/>
              <a:t>Click to edit EO time (e.g. 120 min)</a:t>
            </a:r>
          </a:p>
        </p:txBody>
      </p:sp>
    </p:spTree>
    <p:extLst>
      <p:ext uri="{BB962C8B-B14F-4D97-AF65-F5344CB8AC3E}">
        <p14:creationId xmlns:p14="http://schemas.microsoft.com/office/powerpoint/2010/main" val="224955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OOR Plan">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810E5F2A-47E7-462B-978E-66C87B08688A}"/>
              </a:ext>
            </a:extLst>
          </p:cNvPr>
          <p:cNvGraphicFramePr/>
          <p:nvPr userDrawn="1">
            <p:extLst>
              <p:ext uri="{D42A27DB-BD31-4B8C-83A1-F6EECF244321}">
                <p14:modId xmlns:p14="http://schemas.microsoft.com/office/powerpoint/2010/main" val="3961315469"/>
              </p:ext>
            </p:extLst>
          </p:nvPr>
        </p:nvGraphicFramePr>
        <p:xfrm>
          <a:off x="1011847" y="1536224"/>
          <a:ext cx="2093303"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reeform: Shape 12">
            <a:extLst>
              <a:ext uri="{FF2B5EF4-FFF2-40B4-BE49-F238E27FC236}">
                <a16:creationId xmlns:a16="http://schemas.microsoft.com/office/drawing/2014/main" id="{DBDB6AE8-73B3-447F-BA9B-49501E15DB89}"/>
              </a:ext>
            </a:extLst>
          </p:cNvPr>
          <p:cNvSpPr/>
          <p:nvPr userDrawn="1"/>
        </p:nvSpPr>
        <p:spPr>
          <a:xfrm>
            <a:off x="949900" y="1050967"/>
            <a:ext cx="709375" cy="1446866"/>
          </a:xfrm>
          <a:custGeom>
            <a:avLst/>
            <a:gdLst>
              <a:gd name="connsiteX0" fmla="*/ 0 w 650082"/>
              <a:gd name="connsiteY0" fmla="*/ 0 h 1407319"/>
              <a:gd name="connsiteX1" fmla="*/ 650082 w 650082"/>
              <a:gd name="connsiteY1" fmla="*/ 792956 h 1407319"/>
              <a:gd name="connsiteX2" fmla="*/ 647700 w 650082"/>
              <a:gd name="connsiteY2" fmla="*/ 1407319 h 1407319"/>
              <a:gd name="connsiteX3" fmla="*/ 2382 w 650082"/>
              <a:gd name="connsiteY3" fmla="*/ 931069 h 1407319"/>
              <a:gd name="connsiteX4" fmla="*/ 0 w 650082"/>
              <a:gd name="connsiteY4" fmla="*/ 0 h 1407319"/>
              <a:gd name="connsiteX0" fmla="*/ 793 w 650875"/>
              <a:gd name="connsiteY0" fmla="*/ 0 h 1407319"/>
              <a:gd name="connsiteX1" fmla="*/ 650875 w 650875"/>
              <a:gd name="connsiteY1" fmla="*/ 792956 h 1407319"/>
              <a:gd name="connsiteX2" fmla="*/ 648493 w 650875"/>
              <a:gd name="connsiteY2" fmla="*/ 1407319 h 1407319"/>
              <a:gd name="connsiteX3" fmla="*/ 0 w 650875"/>
              <a:gd name="connsiteY3" fmla="*/ 924719 h 1407319"/>
              <a:gd name="connsiteX4" fmla="*/ 793 w 650875"/>
              <a:gd name="connsiteY4" fmla="*/ 0 h 1407319"/>
              <a:gd name="connsiteX0" fmla="*/ 3174 w 653256"/>
              <a:gd name="connsiteY0" fmla="*/ 0 h 1407319"/>
              <a:gd name="connsiteX1" fmla="*/ 653256 w 653256"/>
              <a:gd name="connsiteY1" fmla="*/ 792956 h 1407319"/>
              <a:gd name="connsiteX2" fmla="*/ 650874 w 653256"/>
              <a:gd name="connsiteY2" fmla="*/ 1407319 h 1407319"/>
              <a:gd name="connsiteX3" fmla="*/ 0 w 653256"/>
              <a:gd name="connsiteY3" fmla="*/ 927100 h 1407319"/>
              <a:gd name="connsiteX4" fmla="*/ 3174 w 653256"/>
              <a:gd name="connsiteY4" fmla="*/ 0 h 1407319"/>
              <a:gd name="connsiteX0" fmla="*/ 3174 w 653256"/>
              <a:gd name="connsiteY0" fmla="*/ 0 h 1407319"/>
              <a:gd name="connsiteX1" fmla="*/ 653256 w 653256"/>
              <a:gd name="connsiteY1" fmla="*/ 792956 h 1407319"/>
              <a:gd name="connsiteX2" fmla="*/ 650874 w 653256"/>
              <a:gd name="connsiteY2" fmla="*/ 1407319 h 1407319"/>
              <a:gd name="connsiteX3" fmla="*/ 0 w 653256"/>
              <a:gd name="connsiteY3" fmla="*/ 929481 h 1407319"/>
              <a:gd name="connsiteX4" fmla="*/ 3174 w 653256"/>
              <a:gd name="connsiteY4" fmla="*/ 0 h 1407319"/>
              <a:gd name="connsiteX0" fmla="*/ 22 w 654867"/>
              <a:gd name="connsiteY0" fmla="*/ 0 h 1407319"/>
              <a:gd name="connsiteX1" fmla="*/ 654867 w 654867"/>
              <a:gd name="connsiteY1" fmla="*/ 792956 h 1407319"/>
              <a:gd name="connsiteX2" fmla="*/ 652485 w 654867"/>
              <a:gd name="connsiteY2" fmla="*/ 1407319 h 1407319"/>
              <a:gd name="connsiteX3" fmla="*/ 1611 w 654867"/>
              <a:gd name="connsiteY3" fmla="*/ 929481 h 1407319"/>
              <a:gd name="connsiteX4" fmla="*/ 22 w 654867"/>
              <a:gd name="connsiteY4" fmla="*/ 0 h 1407319"/>
              <a:gd name="connsiteX0" fmla="*/ 22 w 654867"/>
              <a:gd name="connsiteY0" fmla="*/ 0 h 1404938"/>
              <a:gd name="connsiteX1" fmla="*/ 654867 w 654867"/>
              <a:gd name="connsiteY1" fmla="*/ 790575 h 1404938"/>
              <a:gd name="connsiteX2" fmla="*/ 652485 w 654867"/>
              <a:gd name="connsiteY2" fmla="*/ 1404938 h 1404938"/>
              <a:gd name="connsiteX3" fmla="*/ 1611 w 654867"/>
              <a:gd name="connsiteY3" fmla="*/ 927100 h 1404938"/>
              <a:gd name="connsiteX4" fmla="*/ 22 w 654867"/>
              <a:gd name="connsiteY4" fmla="*/ 0 h 1404938"/>
              <a:gd name="connsiteX0" fmla="*/ 22 w 654867"/>
              <a:gd name="connsiteY0" fmla="*/ 0 h 1407319"/>
              <a:gd name="connsiteX1" fmla="*/ 654867 w 654867"/>
              <a:gd name="connsiteY1" fmla="*/ 792956 h 1407319"/>
              <a:gd name="connsiteX2" fmla="*/ 652485 w 654867"/>
              <a:gd name="connsiteY2" fmla="*/ 1407319 h 1407319"/>
              <a:gd name="connsiteX3" fmla="*/ 1611 w 654867"/>
              <a:gd name="connsiteY3" fmla="*/ 929481 h 1407319"/>
              <a:gd name="connsiteX4" fmla="*/ 22 w 654867"/>
              <a:gd name="connsiteY4" fmla="*/ 0 h 1407319"/>
              <a:gd name="connsiteX0" fmla="*/ 22 w 654867"/>
              <a:gd name="connsiteY0" fmla="*/ 0 h 1404937"/>
              <a:gd name="connsiteX1" fmla="*/ 654867 w 654867"/>
              <a:gd name="connsiteY1" fmla="*/ 790574 h 1404937"/>
              <a:gd name="connsiteX2" fmla="*/ 652485 w 654867"/>
              <a:gd name="connsiteY2" fmla="*/ 1404937 h 1404937"/>
              <a:gd name="connsiteX3" fmla="*/ 1611 w 654867"/>
              <a:gd name="connsiteY3" fmla="*/ 927099 h 1404937"/>
              <a:gd name="connsiteX4" fmla="*/ 22 w 654867"/>
              <a:gd name="connsiteY4" fmla="*/ 0 h 1404937"/>
              <a:gd name="connsiteX0" fmla="*/ 22 w 654867"/>
              <a:gd name="connsiteY0" fmla="*/ 0 h 1409700"/>
              <a:gd name="connsiteX1" fmla="*/ 654867 w 654867"/>
              <a:gd name="connsiteY1" fmla="*/ 795337 h 1409700"/>
              <a:gd name="connsiteX2" fmla="*/ 652485 w 654867"/>
              <a:gd name="connsiteY2" fmla="*/ 1409700 h 1409700"/>
              <a:gd name="connsiteX3" fmla="*/ 1611 w 654867"/>
              <a:gd name="connsiteY3" fmla="*/ 931862 h 1409700"/>
              <a:gd name="connsiteX4" fmla="*/ 22 w 654867"/>
              <a:gd name="connsiteY4" fmla="*/ 0 h 1409700"/>
              <a:gd name="connsiteX0" fmla="*/ 22 w 654867"/>
              <a:gd name="connsiteY0" fmla="*/ 0 h 1407318"/>
              <a:gd name="connsiteX1" fmla="*/ 654867 w 654867"/>
              <a:gd name="connsiteY1" fmla="*/ 792955 h 1407318"/>
              <a:gd name="connsiteX2" fmla="*/ 652485 w 654867"/>
              <a:gd name="connsiteY2" fmla="*/ 1407318 h 1407318"/>
              <a:gd name="connsiteX3" fmla="*/ 1611 w 654867"/>
              <a:gd name="connsiteY3" fmla="*/ 929480 h 1407318"/>
              <a:gd name="connsiteX4" fmla="*/ 22 w 654867"/>
              <a:gd name="connsiteY4" fmla="*/ 0 h 1407318"/>
              <a:gd name="connsiteX0" fmla="*/ 22 w 654867"/>
              <a:gd name="connsiteY0" fmla="*/ 0 h 1404936"/>
              <a:gd name="connsiteX1" fmla="*/ 654867 w 654867"/>
              <a:gd name="connsiteY1" fmla="*/ 792955 h 1404936"/>
              <a:gd name="connsiteX2" fmla="*/ 652485 w 654867"/>
              <a:gd name="connsiteY2" fmla="*/ 1404936 h 1404936"/>
              <a:gd name="connsiteX3" fmla="*/ 1611 w 654867"/>
              <a:gd name="connsiteY3" fmla="*/ 929480 h 1404936"/>
              <a:gd name="connsiteX4" fmla="*/ 22 w 654867"/>
              <a:gd name="connsiteY4" fmla="*/ 0 h 1404936"/>
              <a:gd name="connsiteX0" fmla="*/ 22 w 654867"/>
              <a:gd name="connsiteY0" fmla="*/ 0 h 1404936"/>
              <a:gd name="connsiteX1" fmla="*/ 654867 w 654867"/>
              <a:gd name="connsiteY1" fmla="*/ 799348 h 1404936"/>
              <a:gd name="connsiteX2" fmla="*/ 652485 w 654867"/>
              <a:gd name="connsiteY2" fmla="*/ 1404936 h 1404936"/>
              <a:gd name="connsiteX3" fmla="*/ 1611 w 654867"/>
              <a:gd name="connsiteY3" fmla="*/ 929480 h 1404936"/>
              <a:gd name="connsiteX4" fmla="*/ 22 w 654867"/>
              <a:gd name="connsiteY4" fmla="*/ 0 h 1404936"/>
              <a:gd name="connsiteX0" fmla="*/ 22 w 654867"/>
              <a:gd name="connsiteY0" fmla="*/ 0 h 1407067"/>
              <a:gd name="connsiteX1" fmla="*/ 654867 w 654867"/>
              <a:gd name="connsiteY1" fmla="*/ 799348 h 1407067"/>
              <a:gd name="connsiteX2" fmla="*/ 652485 w 654867"/>
              <a:gd name="connsiteY2" fmla="*/ 1407067 h 1407067"/>
              <a:gd name="connsiteX3" fmla="*/ 1611 w 654867"/>
              <a:gd name="connsiteY3" fmla="*/ 929480 h 1407067"/>
              <a:gd name="connsiteX4" fmla="*/ 22 w 654867"/>
              <a:gd name="connsiteY4" fmla="*/ 0 h 1407067"/>
              <a:gd name="connsiteX0" fmla="*/ 22 w 654867"/>
              <a:gd name="connsiteY0" fmla="*/ 0 h 1407067"/>
              <a:gd name="connsiteX1" fmla="*/ 654867 w 654867"/>
              <a:gd name="connsiteY1" fmla="*/ 799348 h 1407067"/>
              <a:gd name="connsiteX2" fmla="*/ 650278 w 654867"/>
              <a:gd name="connsiteY2" fmla="*/ 1407067 h 1407067"/>
              <a:gd name="connsiteX3" fmla="*/ 1611 w 654867"/>
              <a:gd name="connsiteY3" fmla="*/ 929480 h 1407067"/>
              <a:gd name="connsiteX4" fmla="*/ 22 w 654867"/>
              <a:gd name="connsiteY4" fmla="*/ 0 h 1407067"/>
              <a:gd name="connsiteX0" fmla="*/ 22 w 654867"/>
              <a:gd name="connsiteY0" fmla="*/ 0 h 1414049"/>
              <a:gd name="connsiteX1" fmla="*/ 654867 w 654867"/>
              <a:gd name="connsiteY1" fmla="*/ 799348 h 1414049"/>
              <a:gd name="connsiteX2" fmla="*/ 650278 w 654867"/>
              <a:gd name="connsiteY2" fmla="*/ 1414049 h 1414049"/>
              <a:gd name="connsiteX3" fmla="*/ 1611 w 654867"/>
              <a:gd name="connsiteY3" fmla="*/ 929480 h 1414049"/>
              <a:gd name="connsiteX4" fmla="*/ 22 w 654867"/>
              <a:gd name="connsiteY4" fmla="*/ 0 h 1414049"/>
              <a:gd name="connsiteX0" fmla="*/ 2827 w 657672"/>
              <a:gd name="connsiteY0" fmla="*/ 0 h 1414049"/>
              <a:gd name="connsiteX1" fmla="*/ 657672 w 657672"/>
              <a:gd name="connsiteY1" fmla="*/ 799348 h 1414049"/>
              <a:gd name="connsiteX2" fmla="*/ 653083 w 657672"/>
              <a:gd name="connsiteY2" fmla="*/ 1414049 h 1414049"/>
              <a:gd name="connsiteX3" fmla="*/ 0 w 657672"/>
              <a:gd name="connsiteY3" fmla="*/ 938789 h 1414049"/>
              <a:gd name="connsiteX4" fmla="*/ 2827 w 657672"/>
              <a:gd name="connsiteY4" fmla="*/ 0 h 1414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72" h="1414049">
                <a:moveTo>
                  <a:pt x="2827" y="0"/>
                </a:moveTo>
                <a:lnTo>
                  <a:pt x="657672" y="799348"/>
                </a:lnTo>
                <a:cubicBezTo>
                  <a:pt x="656142" y="1001921"/>
                  <a:pt x="654613" y="1211476"/>
                  <a:pt x="653083" y="1414049"/>
                </a:cubicBezTo>
                <a:lnTo>
                  <a:pt x="0" y="938789"/>
                </a:lnTo>
                <a:cubicBezTo>
                  <a:pt x="264" y="630549"/>
                  <a:pt x="2563" y="308240"/>
                  <a:pt x="2827" y="0"/>
                </a:cubicBezTo>
                <a:close/>
              </a:path>
            </a:pathLst>
          </a:custGeom>
          <a:solidFill>
            <a:srgbClr val="00C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8C4A8BF-5A78-4D36-96B1-0028BC0D428E}"/>
              </a:ext>
            </a:extLst>
          </p:cNvPr>
          <p:cNvSpPr/>
          <p:nvPr userDrawn="1"/>
        </p:nvSpPr>
        <p:spPr>
          <a:xfrm>
            <a:off x="948354" y="2001207"/>
            <a:ext cx="711112" cy="1124988"/>
          </a:xfrm>
          <a:custGeom>
            <a:avLst/>
            <a:gdLst>
              <a:gd name="connsiteX0" fmla="*/ 0 w 650081"/>
              <a:gd name="connsiteY0" fmla="*/ 0 h 1088231"/>
              <a:gd name="connsiteX1" fmla="*/ 645318 w 650081"/>
              <a:gd name="connsiteY1" fmla="*/ 476250 h 1088231"/>
              <a:gd name="connsiteX2" fmla="*/ 650081 w 650081"/>
              <a:gd name="connsiteY2" fmla="*/ 1088231 h 1088231"/>
              <a:gd name="connsiteX3" fmla="*/ 0 w 650081"/>
              <a:gd name="connsiteY3" fmla="*/ 931068 h 1088231"/>
              <a:gd name="connsiteX4" fmla="*/ 0 w 650081"/>
              <a:gd name="connsiteY4" fmla="*/ 0 h 1088231"/>
              <a:gd name="connsiteX0" fmla="*/ 0 w 650081"/>
              <a:gd name="connsiteY0" fmla="*/ 0 h 1092493"/>
              <a:gd name="connsiteX1" fmla="*/ 645318 w 650081"/>
              <a:gd name="connsiteY1" fmla="*/ 476250 h 1092493"/>
              <a:gd name="connsiteX2" fmla="*/ 650081 w 650081"/>
              <a:gd name="connsiteY2" fmla="*/ 1092493 h 1092493"/>
              <a:gd name="connsiteX3" fmla="*/ 0 w 650081"/>
              <a:gd name="connsiteY3" fmla="*/ 931068 h 1092493"/>
              <a:gd name="connsiteX4" fmla="*/ 0 w 650081"/>
              <a:gd name="connsiteY4" fmla="*/ 0 h 1092493"/>
              <a:gd name="connsiteX0" fmla="*/ 0 w 650081"/>
              <a:gd name="connsiteY0" fmla="*/ 0 h 1092493"/>
              <a:gd name="connsiteX1" fmla="*/ 645318 w 650081"/>
              <a:gd name="connsiteY1" fmla="*/ 476250 h 1092493"/>
              <a:gd name="connsiteX2" fmla="*/ 650081 w 650081"/>
              <a:gd name="connsiteY2" fmla="*/ 1092493 h 1092493"/>
              <a:gd name="connsiteX3" fmla="*/ 0 w 650081"/>
              <a:gd name="connsiteY3" fmla="*/ 933199 h 1092493"/>
              <a:gd name="connsiteX4" fmla="*/ 0 w 650081"/>
              <a:gd name="connsiteY4" fmla="*/ 0 h 1092493"/>
              <a:gd name="connsiteX0" fmla="*/ 6575 w 656656"/>
              <a:gd name="connsiteY0" fmla="*/ 0 h 1092493"/>
              <a:gd name="connsiteX1" fmla="*/ 651893 w 656656"/>
              <a:gd name="connsiteY1" fmla="*/ 476250 h 1092493"/>
              <a:gd name="connsiteX2" fmla="*/ 656656 w 656656"/>
              <a:gd name="connsiteY2" fmla="*/ 1092493 h 1092493"/>
              <a:gd name="connsiteX3" fmla="*/ 0 w 656656"/>
              <a:gd name="connsiteY3" fmla="*/ 940181 h 1092493"/>
              <a:gd name="connsiteX4" fmla="*/ 6575 w 656656"/>
              <a:gd name="connsiteY4" fmla="*/ 0 h 1092493"/>
              <a:gd name="connsiteX0" fmla="*/ 6575 w 654465"/>
              <a:gd name="connsiteY0" fmla="*/ 0 h 1099474"/>
              <a:gd name="connsiteX1" fmla="*/ 651893 w 654465"/>
              <a:gd name="connsiteY1" fmla="*/ 476250 h 1099474"/>
              <a:gd name="connsiteX2" fmla="*/ 654465 w 654465"/>
              <a:gd name="connsiteY2" fmla="*/ 1099474 h 1099474"/>
              <a:gd name="connsiteX3" fmla="*/ 0 w 654465"/>
              <a:gd name="connsiteY3" fmla="*/ 940181 h 1099474"/>
              <a:gd name="connsiteX4" fmla="*/ 6575 w 654465"/>
              <a:gd name="connsiteY4" fmla="*/ 0 h 109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465" h="1099474">
                <a:moveTo>
                  <a:pt x="6575" y="0"/>
                </a:moveTo>
                <a:lnTo>
                  <a:pt x="651893" y="476250"/>
                </a:lnTo>
                <a:cubicBezTo>
                  <a:pt x="653481" y="680244"/>
                  <a:pt x="652877" y="895480"/>
                  <a:pt x="654465" y="1099474"/>
                </a:cubicBezTo>
                <a:lnTo>
                  <a:pt x="0" y="940181"/>
                </a:lnTo>
                <a:cubicBezTo>
                  <a:pt x="2192" y="626787"/>
                  <a:pt x="4383" y="313394"/>
                  <a:pt x="6575" y="0"/>
                </a:cubicBezTo>
                <a:close/>
              </a:path>
            </a:pathLst>
          </a:custGeom>
          <a:solidFill>
            <a:srgbClr val="D9126B">
              <a:lumMod val="60000"/>
              <a:lumOff val="4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0F0CBE2-136E-4D8F-88CB-C4D3A31F3433}"/>
              </a:ext>
            </a:extLst>
          </p:cNvPr>
          <p:cNvSpPr/>
          <p:nvPr userDrawn="1"/>
        </p:nvSpPr>
        <p:spPr>
          <a:xfrm>
            <a:off x="945556" y="2950706"/>
            <a:ext cx="716204" cy="965119"/>
          </a:xfrm>
          <a:custGeom>
            <a:avLst/>
            <a:gdLst>
              <a:gd name="connsiteX0" fmla="*/ 0 w 650082"/>
              <a:gd name="connsiteY0" fmla="*/ 926307 h 926307"/>
              <a:gd name="connsiteX1" fmla="*/ 650082 w 650082"/>
              <a:gd name="connsiteY1" fmla="*/ 771525 h 926307"/>
              <a:gd name="connsiteX2" fmla="*/ 650082 w 650082"/>
              <a:gd name="connsiteY2" fmla="*/ 157163 h 926307"/>
              <a:gd name="connsiteX3" fmla="*/ 2382 w 650082"/>
              <a:gd name="connsiteY3" fmla="*/ 0 h 926307"/>
              <a:gd name="connsiteX4" fmla="*/ 0 w 650082"/>
              <a:gd name="connsiteY4" fmla="*/ 926307 h 926307"/>
              <a:gd name="connsiteX0" fmla="*/ 2381 w 652463"/>
              <a:gd name="connsiteY0" fmla="*/ 926307 h 926307"/>
              <a:gd name="connsiteX1" fmla="*/ 652463 w 652463"/>
              <a:gd name="connsiteY1" fmla="*/ 771525 h 926307"/>
              <a:gd name="connsiteX2" fmla="*/ 652463 w 652463"/>
              <a:gd name="connsiteY2" fmla="*/ 157163 h 926307"/>
              <a:gd name="connsiteX3" fmla="*/ 0 w 652463"/>
              <a:gd name="connsiteY3" fmla="*/ 0 h 926307"/>
              <a:gd name="connsiteX4" fmla="*/ 2381 w 652463"/>
              <a:gd name="connsiteY4" fmla="*/ 926307 h 926307"/>
              <a:gd name="connsiteX0" fmla="*/ 229 w 652692"/>
              <a:gd name="connsiteY0" fmla="*/ 926307 h 926307"/>
              <a:gd name="connsiteX1" fmla="*/ 652692 w 652692"/>
              <a:gd name="connsiteY1" fmla="*/ 771525 h 926307"/>
              <a:gd name="connsiteX2" fmla="*/ 652692 w 652692"/>
              <a:gd name="connsiteY2" fmla="*/ 157163 h 926307"/>
              <a:gd name="connsiteX3" fmla="*/ 229 w 652692"/>
              <a:gd name="connsiteY3" fmla="*/ 0 h 926307"/>
              <a:gd name="connsiteX4" fmla="*/ 229 w 652692"/>
              <a:gd name="connsiteY4" fmla="*/ 926307 h 926307"/>
              <a:gd name="connsiteX0" fmla="*/ 105 w 654949"/>
              <a:gd name="connsiteY0" fmla="*/ 928688 h 928688"/>
              <a:gd name="connsiteX1" fmla="*/ 654949 w 654949"/>
              <a:gd name="connsiteY1" fmla="*/ 771525 h 928688"/>
              <a:gd name="connsiteX2" fmla="*/ 654949 w 654949"/>
              <a:gd name="connsiteY2" fmla="*/ 157163 h 928688"/>
              <a:gd name="connsiteX3" fmla="*/ 2486 w 654949"/>
              <a:gd name="connsiteY3" fmla="*/ 0 h 928688"/>
              <a:gd name="connsiteX4" fmla="*/ 105 w 654949"/>
              <a:gd name="connsiteY4" fmla="*/ 928688 h 928688"/>
              <a:gd name="connsiteX0" fmla="*/ 105 w 654949"/>
              <a:gd name="connsiteY0" fmla="*/ 928688 h 928688"/>
              <a:gd name="connsiteX1" fmla="*/ 654949 w 654949"/>
              <a:gd name="connsiteY1" fmla="*/ 771525 h 928688"/>
              <a:gd name="connsiteX2" fmla="*/ 654949 w 654949"/>
              <a:gd name="connsiteY2" fmla="*/ 154781 h 928688"/>
              <a:gd name="connsiteX3" fmla="*/ 2486 w 654949"/>
              <a:gd name="connsiteY3" fmla="*/ 0 h 928688"/>
              <a:gd name="connsiteX4" fmla="*/ 105 w 654949"/>
              <a:gd name="connsiteY4" fmla="*/ 928688 h 928688"/>
              <a:gd name="connsiteX0" fmla="*/ 105 w 654949"/>
              <a:gd name="connsiteY0" fmla="*/ 930820 h 930820"/>
              <a:gd name="connsiteX1" fmla="*/ 654949 w 654949"/>
              <a:gd name="connsiteY1" fmla="*/ 771525 h 930820"/>
              <a:gd name="connsiteX2" fmla="*/ 654949 w 654949"/>
              <a:gd name="connsiteY2" fmla="*/ 154781 h 930820"/>
              <a:gd name="connsiteX3" fmla="*/ 2486 w 654949"/>
              <a:gd name="connsiteY3" fmla="*/ 0 h 930820"/>
              <a:gd name="connsiteX4" fmla="*/ 105 w 654949"/>
              <a:gd name="connsiteY4" fmla="*/ 930820 h 930820"/>
              <a:gd name="connsiteX0" fmla="*/ 105 w 654949"/>
              <a:gd name="connsiteY0" fmla="*/ 930820 h 930820"/>
              <a:gd name="connsiteX1" fmla="*/ 654949 w 654949"/>
              <a:gd name="connsiteY1" fmla="*/ 771525 h 930820"/>
              <a:gd name="connsiteX2" fmla="*/ 654949 w 654949"/>
              <a:gd name="connsiteY2" fmla="*/ 159042 h 930820"/>
              <a:gd name="connsiteX3" fmla="*/ 2486 w 654949"/>
              <a:gd name="connsiteY3" fmla="*/ 0 h 930820"/>
              <a:gd name="connsiteX4" fmla="*/ 105 w 654949"/>
              <a:gd name="connsiteY4" fmla="*/ 930820 h 930820"/>
              <a:gd name="connsiteX0" fmla="*/ 2034 w 656878"/>
              <a:gd name="connsiteY0" fmla="*/ 923838 h 923838"/>
              <a:gd name="connsiteX1" fmla="*/ 656878 w 656878"/>
              <a:gd name="connsiteY1" fmla="*/ 764543 h 923838"/>
              <a:gd name="connsiteX2" fmla="*/ 656878 w 656878"/>
              <a:gd name="connsiteY2" fmla="*/ 152060 h 923838"/>
              <a:gd name="connsiteX3" fmla="*/ 0 w 656878"/>
              <a:gd name="connsiteY3" fmla="*/ 0 h 923838"/>
              <a:gd name="connsiteX4" fmla="*/ 2034 w 656878"/>
              <a:gd name="connsiteY4" fmla="*/ 923838 h 923838"/>
              <a:gd name="connsiteX0" fmla="*/ 106 w 654950"/>
              <a:gd name="connsiteY0" fmla="*/ 926165 h 926165"/>
              <a:gd name="connsiteX1" fmla="*/ 654950 w 654950"/>
              <a:gd name="connsiteY1" fmla="*/ 766870 h 926165"/>
              <a:gd name="connsiteX2" fmla="*/ 654950 w 654950"/>
              <a:gd name="connsiteY2" fmla="*/ 154387 h 926165"/>
              <a:gd name="connsiteX3" fmla="*/ 2487 w 654950"/>
              <a:gd name="connsiteY3" fmla="*/ 0 h 926165"/>
              <a:gd name="connsiteX4" fmla="*/ 106 w 654950"/>
              <a:gd name="connsiteY4" fmla="*/ 926165 h 926165"/>
              <a:gd name="connsiteX0" fmla="*/ 2033 w 656877"/>
              <a:gd name="connsiteY0" fmla="*/ 928492 h 928492"/>
              <a:gd name="connsiteX1" fmla="*/ 656877 w 656877"/>
              <a:gd name="connsiteY1" fmla="*/ 769197 h 928492"/>
              <a:gd name="connsiteX2" fmla="*/ 656877 w 656877"/>
              <a:gd name="connsiteY2" fmla="*/ 156714 h 928492"/>
              <a:gd name="connsiteX3" fmla="*/ 0 w 656877"/>
              <a:gd name="connsiteY3" fmla="*/ 0 h 928492"/>
              <a:gd name="connsiteX4" fmla="*/ 2033 w 656877"/>
              <a:gd name="connsiteY4" fmla="*/ 928492 h 928492"/>
              <a:gd name="connsiteX0" fmla="*/ 2033 w 656877"/>
              <a:gd name="connsiteY0" fmla="*/ 931595 h 931595"/>
              <a:gd name="connsiteX1" fmla="*/ 656877 w 656877"/>
              <a:gd name="connsiteY1" fmla="*/ 772300 h 931595"/>
              <a:gd name="connsiteX2" fmla="*/ 656877 w 656877"/>
              <a:gd name="connsiteY2" fmla="*/ 159817 h 931595"/>
              <a:gd name="connsiteX3" fmla="*/ 0 w 656877"/>
              <a:gd name="connsiteY3" fmla="*/ 0 h 931595"/>
              <a:gd name="connsiteX4" fmla="*/ 2033 w 656877"/>
              <a:gd name="connsiteY4" fmla="*/ 931595 h 931595"/>
              <a:gd name="connsiteX0" fmla="*/ 6448 w 661292"/>
              <a:gd name="connsiteY0" fmla="*/ 933922 h 933922"/>
              <a:gd name="connsiteX1" fmla="*/ 661292 w 661292"/>
              <a:gd name="connsiteY1" fmla="*/ 774627 h 933922"/>
              <a:gd name="connsiteX2" fmla="*/ 661292 w 661292"/>
              <a:gd name="connsiteY2" fmla="*/ 162144 h 933922"/>
              <a:gd name="connsiteX3" fmla="*/ 0 w 661292"/>
              <a:gd name="connsiteY3" fmla="*/ 0 h 933922"/>
              <a:gd name="connsiteX4" fmla="*/ 6448 w 661292"/>
              <a:gd name="connsiteY4" fmla="*/ 933922 h 933922"/>
              <a:gd name="connsiteX0" fmla="*/ 6448 w 661292"/>
              <a:gd name="connsiteY0" fmla="*/ 933922 h 933922"/>
              <a:gd name="connsiteX1" fmla="*/ 659085 w 661292"/>
              <a:gd name="connsiteY1" fmla="*/ 776954 h 933922"/>
              <a:gd name="connsiteX2" fmla="*/ 661292 w 661292"/>
              <a:gd name="connsiteY2" fmla="*/ 162144 h 933922"/>
              <a:gd name="connsiteX3" fmla="*/ 0 w 661292"/>
              <a:gd name="connsiteY3" fmla="*/ 0 h 933922"/>
              <a:gd name="connsiteX4" fmla="*/ 6448 w 661292"/>
              <a:gd name="connsiteY4" fmla="*/ 933922 h 933922"/>
              <a:gd name="connsiteX0" fmla="*/ 210 w 661676"/>
              <a:gd name="connsiteY0" fmla="*/ 943231 h 943231"/>
              <a:gd name="connsiteX1" fmla="*/ 659469 w 661676"/>
              <a:gd name="connsiteY1" fmla="*/ 776954 h 943231"/>
              <a:gd name="connsiteX2" fmla="*/ 661676 w 661676"/>
              <a:gd name="connsiteY2" fmla="*/ 162144 h 943231"/>
              <a:gd name="connsiteX3" fmla="*/ 384 w 661676"/>
              <a:gd name="connsiteY3" fmla="*/ 0 h 943231"/>
              <a:gd name="connsiteX4" fmla="*/ 210 w 661676"/>
              <a:gd name="connsiteY4" fmla="*/ 943231 h 943231"/>
              <a:gd name="connsiteX0" fmla="*/ 210 w 661676"/>
              <a:gd name="connsiteY0" fmla="*/ 943231 h 943231"/>
              <a:gd name="connsiteX1" fmla="*/ 659469 w 661676"/>
              <a:gd name="connsiteY1" fmla="*/ 776954 h 943231"/>
              <a:gd name="connsiteX2" fmla="*/ 661676 w 661676"/>
              <a:gd name="connsiteY2" fmla="*/ 162144 h 943231"/>
              <a:gd name="connsiteX3" fmla="*/ 384 w 661676"/>
              <a:gd name="connsiteY3" fmla="*/ 0 h 943231"/>
              <a:gd name="connsiteX4" fmla="*/ 210 w 661676"/>
              <a:gd name="connsiteY4" fmla="*/ 943231 h 943231"/>
              <a:gd name="connsiteX0" fmla="*/ 210 w 663981"/>
              <a:gd name="connsiteY0" fmla="*/ 943231 h 943231"/>
              <a:gd name="connsiteX1" fmla="*/ 663884 w 663981"/>
              <a:gd name="connsiteY1" fmla="*/ 783936 h 943231"/>
              <a:gd name="connsiteX2" fmla="*/ 661676 w 663981"/>
              <a:gd name="connsiteY2" fmla="*/ 162144 h 943231"/>
              <a:gd name="connsiteX3" fmla="*/ 384 w 663981"/>
              <a:gd name="connsiteY3" fmla="*/ 0 h 943231"/>
              <a:gd name="connsiteX4" fmla="*/ 210 w 663981"/>
              <a:gd name="connsiteY4" fmla="*/ 943231 h 94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981" h="943231">
                <a:moveTo>
                  <a:pt x="210" y="943231"/>
                </a:moveTo>
                <a:lnTo>
                  <a:pt x="663884" y="783936"/>
                </a:lnTo>
                <a:cubicBezTo>
                  <a:pt x="664620" y="578999"/>
                  <a:pt x="660940" y="367081"/>
                  <a:pt x="661676" y="162144"/>
                </a:cubicBezTo>
                <a:lnTo>
                  <a:pt x="384" y="0"/>
                </a:lnTo>
                <a:cubicBezTo>
                  <a:pt x="1178" y="308769"/>
                  <a:pt x="-584" y="634462"/>
                  <a:pt x="210" y="943231"/>
                </a:cubicBezTo>
                <a:close/>
              </a:path>
            </a:pathLst>
          </a:custGeom>
          <a:solidFill>
            <a:srgbClr val="FE7600">
              <a:lumMod val="60000"/>
              <a:lumOff val="4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E6591B5-B1D5-4806-933D-9CBF6FA0BE44}"/>
              </a:ext>
            </a:extLst>
          </p:cNvPr>
          <p:cNvSpPr/>
          <p:nvPr userDrawn="1"/>
        </p:nvSpPr>
        <p:spPr>
          <a:xfrm>
            <a:off x="952737" y="3740872"/>
            <a:ext cx="707258" cy="1127771"/>
          </a:xfrm>
          <a:custGeom>
            <a:avLst/>
            <a:gdLst>
              <a:gd name="connsiteX0" fmla="*/ 2381 w 652463"/>
              <a:gd name="connsiteY0" fmla="*/ 1085850 h 1085850"/>
              <a:gd name="connsiteX1" fmla="*/ 652463 w 652463"/>
              <a:gd name="connsiteY1" fmla="*/ 614363 h 1085850"/>
              <a:gd name="connsiteX2" fmla="*/ 652463 w 652463"/>
              <a:gd name="connsiteY2" fmla="*/ 0 h 1085850"/>
              <a:gd name="connsiteX3" fmla="*/ 0 w 652463"/>
              <a:gd name="connsiteY3" fmla="*/ 157163 h 1085850"/>
              <a:gd name="connsiteX4" fmla="*/ 2381 w 652463"/>
              <a:gd name="connsiteY4" fmla="*/ 1085850 h 1085850"/>
              <a:gd name="connsiteX0" fmla="*/ 2381 w 652463"/>
              <a:gd name="connsiteY0" fmla="*/ 1085850 h 1085850"/>
              <a:gd name="connsiteX1" fmla="*/ 652463 w 652463"/>
              <a:gd name="connsiteY1" fmla="*/ 614363 h 1085850"/>
              <a:gd name="connsiteX2" fmla="*/ 652463 w 652463"/>
              <a:gd name="connsiteY2" fmla="*/ 0 h 1085850"/>
              <a:gd name="connsiteX3" fmla="*/ 0 w 652463"/>
              <a:gd name="connsiteY3" fmla="*/ 152401 h 1085850"/>
              <a:gd name="connsiteX4" fmla="*/ 2381 w 652463"/>
              <a:gd name="connsiteY4" fmla="*/ 1085850 h 1085850"/>
              <a:gd name="connsiteX0" fmla="*/ 2381 w 652463"/>
              <a:gd name="connsiteY0" fmla="*/ 1088231 h 1088231"/>
              <a:gd name="connsiteX1" fmla="*/ 652463 w 652463"/>
              <a:gd name="connsiteY1" fmla="*/ 616744 h 1088231"/>
              <a:gd name="connsiteX2" fmla="*/ 652463 w 652463"/>
              <a:gd name="connsiteY2" fmla="*/ 0 h 1088231"/>
              <a:gd name="connsiteX3" fmla="*/ 0 w 652463"/>
              <a:gd name="connsiteY3" fmla="*/ 154782 h 1088231"/>
              <a:gd name="connsiteX4" fmla="*/ 2381 w 652463"/>
              <a:gd name="connsiteY4" fmla="*/ 1088231 h 1088231"/>
              <a:gd name="connsiteX0" fmla="*/ 2381 w 652463"/>
              <a:gd name="connsiteY0" fmla="*/ 1088231 h 1088231"/>
              <a:gd name="connsiteX1" fmla="*/ 652463 w 652463"/>
              <a:gd name="connsiteY1" fmla="*/ 616744 h 1088231"/>
              <a:gd name="connsiteX2" fmla="*/ 652463 w 652463"/>
              <a:gd name="connsiteY2" fmla="*/ 0 h 1088231"/>
              <a:gd name="connsiteX3" fmla="*/ 0 w 652463"/>
              <a:gd name="connsiteY3" fmla="*/ 159545 h 1088231"/>
              <a:gd name="connsiteX4" fmla="*/ 2381 w 652463"/>
              <a:gd name="connsiteY4" fmla="*/ 1088231 h 1088231"/>
              <a:gd name="connsiteX0" fmla="*/ 2381 w 652463"/>
              <a:gd name="connsiteY0" fmla="*/ 1088231 h 1088231"/>
              <a:gd name="connsiteX1" fmla="*/ 650814 w 652463"/>
              <a:gd name="connsiteY1" fmla="*/ 610351 h 1088231"/>
              <a:gd name="connsiteX2" fmla="*/ 652463 w 652463"/>
              <a:gd name="connsiteY2" fmla="*/ 0 h 1088231"/>
              <a:gd name="connsiteX3" fmla="*/ 0 w 652463"/>
              <a:gd name="connsiteY3" fmla="*/ 159545 h 1088231"/>
              <a:gd name="connsiteX4" fmla="*/ 2381 w 652463"/>
              <a:gd name="connsiteY4" fmla="*/ 1088231 h 1088231"/>
              <a:gd name="connsiteX0" fmla="*/ 2381 w 653126"/>
              <a:gd name="connsiteY0" fmla="*/ 1088231 h 1088231"/>
              <a:gd name="connsiteX1" fmla="*/ 653013 w 653126"/>
              <a:gd name="connsiteY1" fmla="*/ 612678 h 1088231"/>
              <a:gd name="connsiteX2" fmla="*/ 652463 w 653126"/>
              <a:gd name="connsiteY2" fmla="*/ 0 h 1088231"/>
              <a:gd name="connsiteX3" fmla="*/ 0 w 653126"/>
              <a:gd name="connsiteY3" fmla="*/ 159545 h 1088231"/>
              <a:gd name="connsiteX4" fmla="*/ 2381 w 653126"/>
              <a:gd name="connsiteY4" fmla="*/ 1088231 h 1088231"/>
              <a:gd name="connsiteX0" fmla="*/ 252 w 653196"/>
              <a:gd name="connsiteY0" fmla="*/ 1090558 h 1090558"/>
              <a:gd name="connsiteX1" fmla="*/ 653083 w 653196"/>
              <a:gd name="connsiteY1" fmla="*/ 612678 h 1090558"/>
              <a:gd name="connsiteX2" fmla="*/ 652533 w 653196"/>
              <a:gd name="connsiteY2" fmla="*/ 0 h 1090558"/>
              <a:gd name="connsiteX3" fmla="*/ 70 w 653196"/>
              <a:gd name="connsiteY3" fmla="*/ 159545 h 1090558"/>
              <a:gd name="connsiteX4" fmla="*/ 252 w 653196"/>
              <a:gd name="connsiteY4" fmla="*/ 1090558 h 1090558"/>
              <a:gd name="connsiteX0" fmla="*/ 252 w 653196"/>
              <a:gd name="connsiteY0" fmla="*/ 1095212 h 1095212"/>
              <a:gd name="connsiteX1" fmla="*/ 653083 w 653196"/>
              <a:gd name="connsiteY1" fmla="*/ 612678 h 1095212"/>
              <a:gd name="connsiteX2" fmla="*/ 652533 w 653196"/>
              <a:gd name="connsiteY2" fmla="*/ 0 h 1095212"/>
              <a:gd name="connsiteX3" fmla="*/ 70 w 653196"/>
              <a:gd name="connsiteY3" fmla="*/ 159545 h 1095212"/>
              <a:gd name="connsiteX4" fmla="*/ 252 w 653196"/>
              <a:gd name="connsiteY4" fmla="*/ 1095212 h 1095212"/>
              <a:gd name="connsiteX0" fmla="*/ 252 w 653196"/>
              <a:gd name="connsiteY0" fmla="*/ 1102194 h 1102194"/>
              <a:gd name="connsiteX1" fmla="*/ 653083 w 653196"/>
              <a:gd name="connsiteY1" fmla="*/ 612678 h 1102194"/>
              <a:gd name="connsiteX2" fmla="*/ 652533 w 653196"/>
              <a:gd name="connsiteY2" fmla="*/ 0 h 1102194"/>
              <a:gd name="connsiteX3" fmla="*/ 70 w 653196"/>
              <a:gd name="connsiteY3" fmla="*/ 159545 h 1102194"/>
              <a:gd name="connsiteX4" fmla="*/ 252 w 653196"/>
              <a:gd name="connsiteY4" fmla="*/ 1102194 h 1102194"/>
              <a:gd name="connsiteX0" fmla="*/ 252 w 653196"/>
              <a:gd name="connsiteY0" fmla="*/ 1102194 h 1102194"/>
              <a:gd name="connsiteX1" fmla="*/ 653083 w 653196"/>
              <a:gd name="connsiteY1" fmla="*/ 617333 h 1102194"/>
              <a:gd name="connsiteX2" fmla="*/ 652533 w 653196"/>
              <a:gd name="connsiteY2" fmla="*/ 0 h 1102194"/>
              <a:gd name="connsiteX3" fmla="*/ 70 w 653196"/>
              <a:gd name="connsiteY3" fmla="*/ 159545 h 1102194"/>
              <a:gd name="connsiteX4" fmla="*/ 252 w 653196"/>
              <a:gd name="connsiteY4" fmla="*/ 1102194 h 1102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96" h="1102194">
                <a:moveTo>
                  <a:pt x="252" y="1102194"/>
                </a:moveTo>
                <a:lnTo>
                  <a:pt x="653083" y="617333"/>
                </a:lnTo>
                <a:cubicBezTo>
                  <a:pt x="653633" y="413883"/>
                  <a:pt x="651983" y="203450"/>
                  <a:pt x="652533" y="0"/>
                </a:cubicBezTo>
                <a:lnTo>
                  <a:pt x="70" y="159545"/>
                </a:lnTo>
                <a:cubicBezTo>
                  <a:pt x="864" y="470695"/>
                  <a:pt x="-542" y="795807"/>
                  <a:pt x="252" y="1102194"/>
                </a:cubicBezTo>
                <a:close/>
              </a:path>
            </a:pathLst>
          </a:custGeom>
          <a:solidFill>
            <a:srgbClr val="B1DB15">
              <a:lumMod val="60000"/>
              <a:lumOff val="4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AE653F3F-89B8-471D-B8C2-B992FF91F4CB}"/>
              </a:ext>
            </a:extLst>
          </p:cNvPr>
          <p:cNvSpPr/>
          <p:nvPr userDrawn="1"/>
        </p:nvSpPr>
        <p:spPr>
          <a:xfrm>
            <a:off x="958065" y="4360768"/>
            <a:ext cx="703781" cy="1443826"/>
          </a:xfrm>
          <a:custGeom>
            <a:avLst/>
            <a:gdLst>
              <a:gd name="connsiteX0" fmla="*/ 0 w 652463"/>
              <a:gd name="connsiteY0" fmla="*/ 1402556 h 1402556"/>
              <a:gd name="connsiteX1" fmla="*/ 650082 w 652463"/>
              <a:gd name="connsiteY1" fmla="*/ 611981 h 1402556"/>
              <a:gd name="connsiteX2" fmla="*/ 652463 w 652463"/>
              <a:gd name="connsiteY2" fmla="*/ 0 h 1402556"/>
              <a:gd name="connsiteX3" fmla="*/ 0 w 652463"/>
              <a:gd name="connsiteY3" fmla="*/ 471487 h 1402556"/>
              <a:gd name="connsiteX4" fmla="*/ 0 w 652463"/>
              <a:gd name="connsiteY4" fmla="*/ 1402556 h 1402556"/>
              <a:gd name="connsiteX0" fmla="*/ 0 w 652463"/>
              <a:gd name="connsiteY0" fmla="*/ 1406819 h 1406819"/>
              <a:gd name="connsiteX1" fmla="*/ 650082 w 652463"/>
              <a:gd name="connsiteY1" fmla="*/ 616244 h 1406819"/>
              <a:gd name="connsiteX2" fmla="*/ 652463 w 652463"/>
              <a:gd name="connsiteY2" fmla="*/ 0 h 1406819"/>
              <a:gd name="connsiteX3" fmla="*/ 0 w 652463"/>
              <a:gd name="connsiteY3" fmla="*/ 475750 h 1406819"/>
              <a:gd name="connsiteX4" fmla="*/ 0 w 652463"/>
              <a:gd name="connsiteY4" fmla="*/ 1406819 h 1406819"/>
              <a:gd name="connsiteX0" fmla="*/ 0 w 652463"/>
              <a:gd name="connsiteY0" fmla="*/ 1408950 h 1408950"/>
              <a:gd name="connsiteX1" fmla="*/ 650082 w 652463"/>
              <a:gd name="connsiteY1" fmla="*/ 618375 h 1408950"/>
              <a:gd name="connsiteX2" fmla="*/ 652463 w 652463"/>
              <a:gd name="connsiteY2" fmla="*/ 0 h 1408950"/>
              <a:gd name="connsiteX3" fmla="*/ 0 w 652463"/>
              <a:gd name="connsiteY3" fmla="*/ 477881 h 1408950"/>
              <a:gd name="connsiteX4" fmla="*/ 0 w 652463"/>
              <a:gd name="connsiteY4" fmla="*/ 1408950 h 1408950"/>
              <a:gd name="connsiteX0" fmla="*/ 0 w 652463"/>
              <a:gd name="connsiteY0" fmla="*/ 1411081 h 1411081"/>
              <a:gd name="connsiteX1" fmla="*/ 650082 w 652463"/>
              <a:gd name="connsiteY1" fmla="*/ 620506 h 1411081"/>
              <a:gd name="connsiteX2" fmla="*/ 652463 w 652463"/>
              <a:gd name="connsiteY2" fmla="*/ 0 h 1411081"/>
              <a:gd name="connsiteX3" fmla="*/ 0 w 652463"/>
              <a:gd name="connsiteY3" fmla="*/ 480012 h 1411081"/>
              <a:gd name="connsiteX4" fmla="*/ 0 w 652463"/>
              <a:gd name="connsiteY4" fmla="*/ 1411081 h 1411081"/>
              <a:gd name="connsiteX0" fmla="*/ 0 w 652463"/>
              <a:gd name="connsiteY0" fmla="*/ 1411081 h 1411081"/>
              <a:gd name="connsiteX1" fmla="*/ 650082 w 652463"/>
              <a:gd name="connsiteY1" fmla="*/ 616244 h 1411081"/>
              <a:gd name="connsiteX2" fmla="*/ 652463 w 652463"/>
              <a:gd name="connsiteY2" fmla="*/ 0 h 1411081"/>
              <a:gd name="connsiteX3" fmla="*/ 0 w 652463"/>
              <a:gd name="connsiteY3" fmla="*/ 480012 h 1411081"/>
              <a:gd name="connsiteX4" fmla="*/ 0 w 652463"/>
              <a:gd name="connsiteY4" fmla="*/ 1411081 h 1411081"/>
              <a:gd name="connsiteX0" fmla="*/ 0 w 652463"/>
              <a:gd name="connsiteY0" fmla="*/ 1411081 h 1411081"/>
              <a:gd name="connsiteX1" fmla="*/ 648427 w 652463"/>
              <a:gd name="connsiteY1" fmla="*/ 616244 h 1411081"/>
              <a:gd name="connsiteX2" fmla="*/ 652463 w 652463"/>
              <a:gd name="connsiteY2" fmla="*/ 0 h 1411081"/>
              <a:gd name="connsiteX3" fmla="*/ 0 w 652463"/>
              <a:gd name="connsiteY3" fmla="*/ 480012 h 1411081"/>
              <a:gd name="connsiteX4" fmla="*/ 0 w 652463"/>
              <a:gd name="connsiteY4" fmla="*/ 1411081 h 1411081"/>
              <a:gd name="connsiteX0" fmla="*/ 0 w 652463"/>
              <a:gd name="connsiteY0" fmla="*/ 1411081 h 1411081"/>
              <a:gd name="connsiteX1" fmla="*/ 650083 w 652463"/>
              <a:gd name="connsiteY1" fmla="*/ 614113 h 1411081"/>
              <a:gd name="connsiteX2" fmla="*/ 652463 w 652463"/>
              <a:gd name="connsiteY2" fmla="*/ 0 h 1411081"/>
              <a:gd name="connsiteX3" fmla="*/ 0 w 652463"/>
              <a:gd name="connsiteY3" fmla="*/ 480012 h 1411081"/>
              <a:gd name="connsiteX4" fmla="*/ 0 w 652463"/>
              <a:gd name="connsiteY4" fmla="*/ 1411081 h 1411081"/>
              <a:gd name="connsiteX0" fmla="*/ 0 w 652463"/>
              <a:gd name="connsiteY0" fmla="*/ 1411081 h 1411081"/>
              <a:gd name="connsiteX1" fmla="*/ 650083 w 652463"/>
              <a:gd name="connsiteY1" fmla="*/ 611982 h 1411081"/>
              <a:gd name="connsiteX2" fmla="*/ 652463 w 652463"/>
              <a:gd name="connsiteY2" fmla="*/ 0 h 1411081"/>
              <a:gd name="connsiteX3" fmla="*/ 0 w 652463"/>
              <a:gd name="connsiteY3" fmla="*/ 480012 h 1411081"/>
              <a:gd name="connsiteX4" fmla="*/ 0 w 652463"/>
              <a:gd name="connsiteY4" fmla="*/ 1411081 h 1411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1411081">
                <a:moveTo>
                  <a:pt x="0" y="1411081"/>
                </a:moveTo>
                <a:lnTo>
                  <a:pt x="650083" y="611982"/>
                </a:lnTo>
                <a:cubicBezTo>
                  <a:pt x="650877" y="407988"/>
                  <a:pt x="651669" y="203994"/>
                  <a:pt x="652463" y="0"/>
                </a:cubicBezTo>
                <a:lnTo>
                  <a:pt x="0" y="480012"/>
                </a:lnTo>
                <a:lnTo>
                  <a:pt x="0" y="1411081"/>
                </a:lnTo>
                <a:close/>
              </a:path>
            </a:pathLst>
          </a:custGeom>
          <a:solidFill>
            <a:srgbClr val="854D82">
              <a:lumMod val="60000"/>
              <a:lumOff val="4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4A93B89-9269-449A-9341-7D458FE7247F}"/>
              </a:ext>
            </a:extLst>
          </p:cNvPr>
          <p:cNvSpPr/>
          <p:nvPr userDrawn="1"/>
        </p:nvSpPr>
        <p:spPr>
          <a:xfrm>
            <a:off x="1650715" y="1859888"/>
            <a:ext cx="10541285" cy="627645"/>
          </a:xfrm>
          <a:prstGeom prst="rect">
            <a:avLst/>
          </a:prstGeom>
          <a:solidFill>
            <a:srgbClr val="00A891"/>
          </a:solidFill>
          <a:ln w="12700" cap="flat" cmpd="sng" algn="ctr">
            <a:noFill/>
            <a:prstDash val="solid"/>
            <a:miter lim="800000"/>
          </a:ln>
          <a:effectLst/>
        </p:spPr>
        <p:txBody>
          <a:bodyPr rot="0" spcFirstLastPara="0" vertOverflow="overflow" horzOverflow="overflow" vert="horz" wrap="square" lIns="2400300" tIns="34290" rIns="274320" bIns="3429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1">
                <a:ln>
                  <a:noFill/>
                </a:ln>
                <a:solidFill>
                  <a:srgbClr val="D3D3D3">
                    <a:lumMod val="10000"/>
                  </a:srgbClr>
                </a:solidFill>
                <a:effectLst/>
                <a:uLnTx/>
                <a:uFillTx/>
                <a:latin typeface="Calibri" panose="020F0502020204030204"/>
                <a:ea typeface="+mn-ea"/>
                <a:cs typeface="+mn-cs"/>
              </a:rPr>
              <a:t>On the Aim of the Class</a:t>
            </a:r>
            <a:endParaRPr kumimoji="0" lang="en-US" sz="3200" b="0" i="0" u="none" strike="noStrike" kern="0" cap="none" spc="0" normalizeH="0" baseline="0" noProof="1">
              <a:ln>
                <a:noFill/>
              </a:ln>
              <a:solidFill>
                <a:srgbClr val="D3D3D3">
                  <a:lumMod val="10000"/>
                </a:srgbClr>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B147141-6E5D-4D68-8F96-73E5D315970B}"/>
              </a:ext>
            </a:extLst>
          </p:cNvPr>
          <p:cNvSpPr/>
          <p:nvPr userDrawn="1"/>
        </p:nvSpPr>
        <p:spPr>
          <a:xfrm>
            <a:off x="1650715" y="2487533"/>
            <a:ext cx="10541285" cy="627645"/>
          </a:xfrm>
          <a:prstGeom prst="rect">
            <a:avLst/>
          </a:prstGeom>
          <a:solidFill>
            <a:srgbClr val="D9126B"/>
          </a:solidFill>
          <a:ln w="12700" cap="flat" cmpd="sng" algn="ctr">
            <a:noFill/>
            <a:prstDash val="solid"/>
            <a:miter lim="800000"/>
          </a:ln>
          <a:effectLst/>
        </p:spPr>
        <p:txBody>
          <a:bodyPr rot="0" spcFirstLastPara="0" vertOverflow="overflow" horzOverflow="overflow" vert="horz" wrap="square" lIns="2400300" tIns="34290" rIns="274320" bIns="3429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1">
                <a:ln>
                  <a:noFill/>
                </a:ln>
                <a:effectLst/>
                <a:uLnTx/>
                <a:uFillTx/>
                <a:latin typeface="Calibri" panose="020F0502020204030204"/>
                <a:ea typeface="+mn-ea"/>
                <a:cs typeface="+mn-cs"/>
              </a:rPr>
              <a:t>To each other</a:t>
            </a:r>
          </a:p>
        </p:txBody>
      </p:sp>
      <p:sp>
        <p:nvSpPr>
          <p:cNvPr id="27" name="Rectangle 26">
            <a:extLst>
              <a:ext uri="{FF2B5EF4-FFF2-40B4-BE49-F238E27FC236}">
                <a16:creationId xmlns:a16="http://schemas.microsoft.com/office/drawing/2014/main" id="{AF9FD5E4-8438-4945-9461-B3C0E6BDB566}"/>
              </a:ext>
            </a:extLst>
          </p:cNvPr>
          <p:cNvSpPr/>
          <p:nvPr userDrawn="1"/>
        </p:nvSpPr>
        <p:spPr>
          <a:xfrm>
            <a:off x="1650715" y="3115177"/>
            <a:ext cx="10541285" cy="627645"/>
          </a:xfrm>
          <a:prstGeom prst="rect">
            <a:avLst/>
          </a:prstGeom>
          <a:solidFill>
            <a:srgbClr val="FE7600"/>
          </a:solidFill>
          <a:ln w="12700" cap="flat" cmpd="sng" algn="ctr">
            <a:noFill/>
            <a:prstDash val="solid"/>
            <a:miter lim="800000"/>
          </a:ln>
          <a:effectLst/>
        </p:spPr>
        <p:txBody>
          <a:bodyPr rot="0" spcFirstLastPara="0" vertOverflow="overflow" horzOverflow="overflow" vert="horz" wrap="square" lIns="2400300" tIns="34290" rIns="274320" bIns="3429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1">
                <a:ln>
                  <a:noFill/>
                </a:ln>
                <a:solidFill>
                  <a:srgbClr val="D3D3D3">
                    <a:lumMod val="10000"/>
                  </a:srgbClr>
                </a:solidFill>
                <a:effectLst/>
                <a:uLnTx/>
                <a:uFillTx/>
                <a:latin typeface="Calibri" panose="020F0502020204030204"/>
                <a:ea typeface="+mn-ea"/>
                <a:cs typeface="+mn-cs"/>
              </a:rPr>
              <a:t>Be willing to participate</a:t>
            </a:r>
          </a:p>
        </p:txBody>
      </p:sp>
      <p:sp>
        <p:nvSpPr>
          <p:cNvPr id="28" name="Rectangle 27">
            <a:extLst>
              <a:ext uri="{FF2B5EF4-FFF2-40B4-BE49-F238E27FC236}">
                <a16:creationId xmlns:a16="http://schemas.microsoft.com/office/drawing/2014/main" id="{E094F37C-A6E0-43B9-A09F-4CE1373D4B06}"/>
              </a:ext>
            </a:extLst>
          </p:cNvPr>
          <p:cNvSpPr/>
          <p:nvPr userDrawn="1"/>
        </p:nvSpPr>
        <p:spPr>
          <a:xfrm>
            <a:off x="1650715" y="3742822"/>
            <a:ext cx="10541285" cy="627645"/>
          </a:xfrm>
          <a:prstGeom prst="rect">
            <a:avLst/>
          </a:prstGeom>
          <a:solidFill>
            <a:srgbClr val="B1DB15"/>
          </a:solidFill>
          <a:ln w="12700" cap="flat" cmpd="sng" algn="ctr">
            <a:noFill/>
            <a:prstDash val="solid"/>
            <a:miter lim="800000"/>
          </a:ln>
          <a:effectLst/>
        </p:spPr>
        <p:txBody>
          <a:bodyPr rot="0" spcFirstLastPara="0" vertOverflow="overflow" horzOverflow="overflow" vert="horz" wrap="square" lIns="2400300" tIns="34290" rIns="274320" bIns="3429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2800" dirty="0">
                <a:effectLst/>
                <a:latin typeface="Arial" panose="020B0604020202020204" pitchFamily="34" charset="0"/>
                <a:ea typeface="Times New Roman" panose="02020603050405020304" pitchFamily="18" charset="0"/>
              </a:rPr>
              <a:t>Remember everyone has a right to their opinions</a:t>
            </a:r>
            <a:endParaRPr kumimoji="0" lang="en-US" sz="3200" b="0" i="0" u="none" strike="noStrike" kern="0" cap="none" spc="0" normalizeH="0" baseline="0" noProof="1">
              <a:ln>
                <a:noFill/>
              </a:ln>
              <a:solidFill>
                <a:srgbClr val="D3D3D3">
                  <a:lumMod val="10000"/>
                </a:srgbClr>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427C0B6-4272-4245-9EC2-25260D6D39B9}"/>
              </a:ext>
            </a:extLst>
          </p:cNvPr>
          <p:cNvSpPr/>
          <p:nvPr userDrawn="1"/>
        </p:nvSpPr>
        <p:spPr>
          <a:xfrm>
            <a:off x="1650715" y="4370467"/>
            <a:ext cx="10541285" cy="627645"/>
          </a:xfrm>
          <a:prstGeom prst="rect">
            <a:avLst/>
          </a:prstGeom>
          <a:solidFill>
            <a:srgbClr val="854D82"/>
          </a:solidFill>
          <a:ln w="12700" cap="flat" cmpd="sng" algn="ctr">
            <a:noFill/>
            <a:prstDash val="solid"/>
            <a:miter lim="800000"/>
          </a:ln>
          <a:effectLst/>
        </p:spPr>
        <p:txBody>
          <a:bodyPr rot="0" spcFirstLastPara="0" vertOverflow="overflow" horzOverflow="overflow" vert="horz" wrap="square" lIns="2400300" tIns="34290" rIns="274320" bIns="3429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CA" sz="3200" b="0" i="0" u="none" strike="noStrike" kern="0" cap="none" spc="0" normalizeH="0" baseline="0" noProof="1">
                <a:ln>
                  <a:noFill/>
                </a:ln>
                <a:effectLst/>
                <a:uLnTx/>
                <a:uFillTx/>
                <a:latin typeface="Calibri" panose="020F0502020204030204"/>
                <a:ea typeface="+mn-ea"/>
                <a:cs typeface="+mn-cs"/>
              </a:rPr>
              <a:t>For others regardless of position or rank</a:t>
            </a:r>
            <a:endParaRPr kumimoji="0" lang="en-US" sz="3200" b="0" i="0" u="none" strike="noStrike" kern="0" cap="none" spc="0" normalizeH="0" baseline="0" noProof="1">
              <a:ln>
                <a:noFill/>
              </a:ln>
              <a:effectLst/>
              <a:uLnTx/>
              <a:uFillTx/>
              <a:latin typeface="Calibri" panose="020F0502020204030204"/>
              <a:ea typeface="+mn-ea"/>
              <a:cs typeface="+mn-cs"/>
            </a:endParaRPr>
          </a:p>
        </p:txBody>
      </p:sp>
      <p:sp>
        <p:nvSpPr>
          <p:cNvPr id="30" name="Arrow: Pentagon 29">
            <a:extLst>
              <a:ext uri="{FF2B5EF4-FFF2-40B4-BE49-F238E27FC236}">
                <a16:creationId xmlns:a16="http://schemas.microsoft.com/office/drawing/2014/main" id="{D3920B40-668C-4F6D-89FE-BECE033D5595}"/>
              </a:ext>
            </a:extLst>
          </p:cNvPr>
          <p:cNvSpPr/>
          <p:nvPr userDrawn="1"/>
        </p:nvSpPr>
        <p:spPr>
          <a:xfrm>
            <a:off x="1650715" y="1850433"/>
            <a:ext cx="2213306" cy="627645"/>
          </a:xfrm>
          <a:prstGeom prst="homePlate">
            <a:avLst/>
          </a:prstGeom>
          <a:gradFill flip="none" rotWithShape="1">
            <a:gsLst>
              <a:gs pos="0">
                <a:sysClr val="windowText" lastClr="000000">
                  <a:alpha val="20000"/>
                </a:sysClr>
              </a:gs>
              <a:gs pos="53000">
                <a:sysClr val="windowText" lastClr="000000">
                  <a:alpha val="20000"/>
                </a:sysClr>
              </a:gs>
              <a:gs pos="77000">
                <a:sysClr val="windowText" lastClr="000000">
                  <a:alpha val="30000"/>
                </a:sysClr>
              </a:gs>
              <a:gs pos="100000">
                <a:sysClr val="windowText" lastClr="000000">
                  <a:alpha val="50000"/>
                </a:sysClr>
              </a:gs>
            </a:gsLst>
            <a:lin ang="108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9525">
                  <a:solidFill>
                    <a:schemeClr val="tx1"/>
                  </a:solidFill>
                </a:ln>
                <a:solidFill>
                  <a:prstClr val="white"/>
                </a:solidFill>
                <a:effectLst/>
                <a:uLnTx/>
                <a:uFillTx/>
                <a:latin typeface="Calibri" panose="020F0502020204030204"/>
                <a:ea typeface="+mn-ea"/>
                <a:cs typeface="+mn-cs"/>
              </a:rPr>
              <a:t>FOCUS</a:t>
            </a:r>
          </a:p>
        </p:txBody>
      </p:sp>
      <p:sp>
        <p:nvSpPr>
          <p:cNvPr id="31" name="Arrow: Pentagon 30">
            <a:extLst>
              <a:ext uri="{FF2B5EF4-FFF2-40B4-BE49-F238E27FC236}">
                <a16:creationId xmlns:a16="http://schemas.microsoft.com/office/drawing/2014/main" id="{9F905C10-61ED-4AE4-AC5E-EDB6FB6E60A3}"/>
              </a:ext>
            </a:extLst>
          </p:cNvPr>
          <p:cNvSpPr/>
          <p:nvPr userDrawn="1"/>
        </p:nvSpPr>
        <p:spPr>
          <a:xfrm>
            <a:off x="1650716" y="2477834"/>
            <a:ext cx="2213307" cy="627889"/>
          </a:xfrm>
          <a:prstGeom prst="homePlate">
            <a:avLst/>
          </a:prstGeom>
          <a:gradFill flip="none" rotWithShape="1">
            <a:gsLst>
              <a:gs pos="0">
                <a:sysClr val="windowText" lastClr="000000">
                  <a:alpha val="20000"/>
                </a:sysClr>
              </a:gs>
              <a:gs pos="53000">
                <a:sysClr val="windowText" lastClr="000000">
                  <a:alpha val="20000"/>
                </a:sysClr>
              </a:gs>
              <a:gs pos="77000">
                <a:sysClr val="windowText" lastClr="000000">
                  <a:alpha val="30000"/>
                </a:sysClr>
              </a:gs>
              <a:gs pos="100000">
                <a:sysClr val="windowText" lastClr="000000">
                  <a:alpha val="50000"/>
                </a:sysClr>
              </a:gs>
            </a:gsLst>
            <a:lin ang="108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9525">
                  <a:solidFill>
                    <a:schemeClr val="tx1"/>
                  </a:solidFill>
                </a:ln>
                <a:solidFill>
                  <a:prstClr val="white"/>
                </a:solidFill>
                <a:effectLst/>
                <a:uLnTx/>
                <a:uFillTx/>
                <a:latin typeface="Calibri" panose="020F0502020204030204"/>
                <a:ea typeface="+mn-ea"/>
                <a:cs typeface="+mn-cs"/>
              </a:rPr>
              <a:t>LISTEN</a:t>
            </a:r>
          </a:p>
        </p:txBody>
      </p:sp>
      <p:sp>
        <p:nvSpPr>
          <p:cNvPr id="32" name="Arrow: Pentagon 31">
            <a:extLst>
              <a:ext uri="{FF2B5EF4-FFF2-40B4-BE49-F238E27FC236}">
                <a16:creationId xmlns:a16="http://schemas.microsoft.com/office/drawing/2014/main" id="{3A1F9047-790C-49D6-8D74-BD6DEBE3045C}"/>
              </a:ext>
            </a:extLst>
          </p:cNvPr>
          <p:cNvSpPr/>
          <p:nvPr userDrawn="1"/>
        </p:nvSpPr>
        <p:spPr>
          <a:xfrm>
            <a:off x="1650715" y="3105722"/>
            <a:ext cx="2213308" cy="627645"/>
          </a:xfrm>
          <a:prstGeom prst="homePlate">
            <a:avLst/>
          </a:prstGeom>
          <a:gradFill flip="none" rotWithShape="1">
            <a:gsLst>
              <a:gs pos="0">
                <a:sysClr val="windowText" lastClr="000000">
                  <a:alpha val="20000"/>
                </a:sysClr>
              </a:gs>
              <a:gs pos="53000">
                <a:sysClr val="windowText" lastClr="000000">
                  <a:alpha val="20000"/>
                </a:sysClr>
              </a:gs>
              <a:gs pos="77000">
                <a:sysClr val="windowText" lastClr="000000">
                  <a:alpha val="30000"/>
                </a:sysClr>
              </a:gs>
              <a:gs pos="100000">
                <a:sysClr val="windowText" lastClr="000000">
                  <a:alpha val="50000"/>
                </a:sysClr>
              </a:gs>
            </a:gsLst>
            <a:lin ang="108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9525">
                  <a:solidFill>
                    <a:schemeClr val="tx1"/>
                  </a:solidFill>
                </a:ln>
                <a:solidFill>
                  <a:prstClr val="white"/>
                </a:solidFill>
                <a:effectLst/>
                <a:uLnTx/>
                <a:uFillTx/>
                <a:latin typeface="Calibri" panose="020F0502020204030204"/>
                <a:ea typeface="+mn-ea"/>
                <a:cs typeface="+mn-cs"/>
              </a:rPr>
              <a:t>OFFER</a:t>
            </a:r>
          </a:p>
        </p:txBody>
      </p:sp>
      <p:sp>
        <p:nvSpPr>
          <p:cNvPr id="33" name="Arrow: Pentagon 32">
            <a:extLst>
              <a:ext uri="{FF2B5EF4-FFF2-40B4-BE49-F238E27FC236}">
                <a16:creationId xmlns:a16="http://schemas.microsoft.com/office/drawing/2014/main" id="{276C4C74-ABA2-4440-9EB2-E1DF6C79FF50}"/>
              </a:ext>
            </a:extLst>
          </p:cNvPr>
          <p:cNvSpPr/>
          <p:nvPr userDrawn="1"/>
        </p:nvSpPr>
        <p:spPr>
          <a:xfrm>
            <a:off x="1650715" y="3733123"/>
            <a:ext cx="2213308" cy="627645"/>
          </a:xfrm>
          <a:prstGeom prst="homePlate">
            <a:avLst/>
          </a:prstGeom>
          <a:gradFill flip="none" rotWithShape="1">
            <a:gsLst>
              <a:gs pos="0">
                <a:sysClr val="windowText" lastClr="000000">
                  <a:alpha val="20000"/>
                </a:sysClr>
              </a:gs>
              <a:gs pos="53000">
                <a:sysClr val="windowText" lastClr="000000">
                  <a:alpha val="20000"/>
                </a:sysClr>
              </a:gs>
              <a:gs pos="77000">
                <a:sysClr val="windowText" lastClr="000000">
                  <a:alpha val="30000"/>
                </a:sysClr>
              </a:gs>
              <a:gs pos="100000">
                <a:sysClr val="windowText" lastClr="000000">
                  <a:alpha val="50000"/>
                </a:sysClr>
              </a:gs>
            </a:gsLst>
            <a:lin ang="108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9525">
                  <a:solidFill>
                    <a:schemeClr val="tx1"/>
                  </a:solidFill>
                </a:ln>
                <a:solidFill>
                  <a:prstClr val="white"/>
                </a:solidFill>
                <a:effectLst/>
                <a:uLnTx/>
                <a:uFillTx/>
                <a:latin typeface="Calibri" panose="020F0502020204030204"/>
                <a:ea typeface="+mn-ea"/>
                <a:cs typeface="+mn-cs"/>
              </a:rPr>
              <a:t>OPINION</a:t>
            </a:r>
          </a:p>
        </p:txBody>
      </p:sp>
      <p:sp>
        <p:nvSpPr>
          <p:cNvPr id="34" name="Arrow: Pentagon 33">
            <a:extLst>
              <a:ext uri="{FF2B5EF4-FFF2-40B4-BE49-F238E27FC236}">
                <a16:creationId xmlns:a16="http://schemas.microsoft.com/office/drawing/2014/main" id="{9DE04665-1FA6-4030-BC6E-012202A54FCD}"/>
              </a:ext>
            </a:extLst>
          </p:cNvPr>
          <p:cNvSpPr/>
          <p:nvPr userDrawn="1"/>
        </p:nvSpPr>
        <p:spPr>
          <a:xfrm>
            <a:off x="1650715" y="4370467"/>
            <a:ext cx="2213308" cy="627645"/>
          </a:xfrm>
          <a:prstGeom prst="homePlate">
            <a:avLst/>
          </a:prstGeom>
          <a:gradFill flip="none" rotWithShape="1">
            <a:gsLst>
              <a:gs pos="0">
                <a:sysClr val="windowText" lastClr="000000">
                  <a:alpha val="20000"/>
                </a:sysClr>
              </a:gs>
              <a:gs pos="53000">
                <a:sysClr val="windowText" lastClr="000000">
                  <a:alpha val="20000"/>
                </a:sysClr>
              </a:gs>
              <a:gs pos="77000">
                <a:sysClr val="windowText" lastClr="000000">
                  <a:alpha val="30000"/>
                </a:sysClr>
              </a:gs>
              <a:gs pos="100000">
                <a:sysClr val="windowText" lastClr="000000">
                  <a:alpha val="50000"/>
                </a:sysClr>
              </a:gs>
            </a:gsLst>
            <a:lin ang="10800000" scaled="1"/>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9525">
                  <a:solidFill>
                    <a:schemeClr val="tx1"/>
                  </a:solidFill>
                </a:ln>
                <a:solidFill>
                  <a:prstClr val="white"/>
                </a:solidFill>
                <a:effectLst/>
                <a:uLnTx/>
                <a:uFillTx/>
                <a:latin typeface="Calibri" panose="020F0502020204030204"/>
                <a:ea typeface="+mn-ea"/>
                <a:cs typeface="+mn-cs"/>
              </a:rPr>
              <a:t>RESPECT</a:t>
            </a:r>
          </a:p>
        </p:txBody>
      </p:sp>
      <p:sp>
        <p:nvSpPr>
          <p:cNvPr id="35" name="Rectangle 34">
            <a:extLst>
              <a:ext uri="{FF2B5EF4-FFF2-40B4-BE49-F238E27FC236}">
                <a16:creationId xmlns:a16="http://schemas.microsoft.com/office/drawing/2014/main" id="{9113732F-2C95-4A02-9332-5E760D55603C}"/>
              </a:ext>
            </a:extLst>
          </p:cNvPr>
          <p:cNvSpPr/>
          <p:nvPr userDrawn="1"/>
        </p:nvSpPr>
        <p:spPr>
          <a:xfrm>
            <a:off x="0" y="1041838"/>
            <a:ext cx="957273" cy="949914"/>
          </a:xfrm>
          <a:prstGeom prst="rect">
            <a:avLst/>
          </a:prstGeom>
          <a:solidFill>
            <a:srgbClr val="00A891"/>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w="15875">
                  <a:solidFill>
                    <a:schemeClr val="tx1"/>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t>
            </a:r>
          </a:p>
        </p:txBody>
      </p:sp>
      <p:sp>
        <p:nvSpPr>
          <p:cNvPr id="36" name="Rectangle 35">
            <a:extLst>
              <a:ext uri="{FF2B5EF4-FFF2-40B4-BE49-F238E27FC236}">
                <a16:creationId xmlns:a16="http://schemas.microsoft.com/office/drawing/2014/main" id="{AA72A26E-FEDE-4982-97D7-17464C3D9257}"/>
              </a:ext>
            </a:extLst>
          </p:cNvPr>
          <p:cNvSpPr/>
          <p:nvPr userDrawn="1"/>
        </p:nvSpPr>
        <p:spPr>
          <a:xfrm>
            <a:off x="0" y="1994674"/>
            <a:ext cx="957273" cy="949914"/>
          </a:xfrm>
          <a:prstGeom prst="rect">
            <a:avLst/>
          </a:prstGeom>
          <a:solidFill>
            <a:srgbClr val="D9126B"/>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w="15875">
                  <a:solidFill>
                    <a:schemeClr val="tx1"/>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a:t>
            </a:r>
          </a:p>
        </p:txBody>
      </p:sp>
      <p:sp>
        <p:nvSpPr>
          <p:cNvPr id="37" name="Rectangle 36">
            <a:extLst>
              <a:ext uri="{FF2B5EF4-FFF2-40B4-BE49-F238E27FC236}">
                <a16:creationId xmlns:a16="http://schemas.microsoft.com/office/drawing/2014/main" id="{027D5EFD-DA7A-47BE-8DAC-901DB3064A49}"/>
              </a:ext>
            </a:extLst>
          </p:cNvPr>
          <p:cNvSpPr/>
          <p:nvPr userDrawn="1"/>
        </p:nvSpPr>
        <p:spPr>
          <a:xfrm>
            <a:off x="0" y="2944588"/>
            <a:ext cx="957273" cy="949914"/>
          </a:xfrm>
          <a:prstGeom prst="rect">
            <a:avLst/>
          </a:prstGeom>
          <a:solidFill>
            <a:srgbClr val="FE7600"/>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0" b="1" kern="0" dirty="0">
                <a:ln w="15875">
                  <a:solidFill>
                    <a:schemeClr val="tx1"/>
                  </a:solidFill>
                </a:ln>
                <a:solidFill>
                  <a:prstClr val="white"/>
                </a:solidFill>
                <a:effectLst>
                  <a:outerShdw blurRad="38100" dist="38100" dir="2700000" algn="tl">
                    <a:srgbClr val="000000">
                      <a:alpha val="43137"/>
                    </a:srgbClr>
                  </a:outerShdw>
                </a:effectLst>
                <a:latin typeface="Calibri" panose="020F0502020204030204"/>
              </a:rPr>
              <a:t>O</a:t>
            </a:r>
            <a:endParaRPr kumimoji="0" lang="en-US" sz="8000" b="1" i="0" u="none" strike="noStrike" kern="0" cap="none" spc="0" normalizeH="0" baseline="0" noProof="0" dirty="0">
              <a:ln w="15875">
                <a:solidFill>
                  <a:schemeClr val="tx1"/>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BF98D9A4-CC7A-456E-8818-BCB9564BE436}"/>
              </a:ext>
            </a:extLst>
          </p:cNvPr>
          <p:cNvSpPr/>
          <p:nvPr userDrawn="1"/>
        </p:nvSpPr>
        <p:spPr>
          <a:xfrm>
            <a:off x="0" y="3894501"/>
            <a:ext cx="957273" cy="949914"/>
          </a:xfrm>
          <a:prstGeom prst="rect">
            <a:avLst/>
          </a:prstGeom>
          <a:solidFill>
            <a:srgbClr val="B1DB15"/>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8000" b="1" kern="0" dirty="0">
                <a:ln w="15875">
                  <a:solidFill>
                    <a:schemeClr val="tx1"/>
                  </a:solidFill>
                </a:ln>
                <a:solidFill>
                  <a:prstClr val="white"/>
                </a:solidFill>
                <a:effectLst>
                  <a:outerShdw blurRad="38100" dist="38100" dir="2700000" algn="tl">
                    <a:srgbClr val="000000">
                      <a:alpha val="43137"/>
                    </a:srgbClr>
                  </a:outerShdw>
                </a:effectLst>
                <a:latin typeface="Calibri" panose="020F0502020204030204"/>
              </a:rPr>
              <a:t>O</a:t>
            </a:r>
            <a:endParaRPr kumimoji="0" lang="en-US" sz="8000" b="1" i="0" u="none" strike="noStrike" kern="0" cap="none" spc="0" normalizeH="0" baseline="0" noProof="0" dirty="0">
              <a:ln w="15875">
                <a:solidFill>
                  <a:schemeClr val="tx1"/>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6718BB5D-773B-44D5-87F9-F26E5CA9197C}"/>
              </a:ext>
            </a:extLst>
          </p:cNvPr>
          <p:cNvSpPr/>
          <p:nvPr userDrawn="1"/>
        </p:nvSpPr>
        <p:spPr>
          <a:xfrm>
            <a:off x="0" y="4844415"/>
            <a:ext cx="957273" cy="949914"/>
          </a:xfrm>
          <a:prstGeom prst="rect">
            <a:avLst/>
          </a:prstGeom>
          <a:solidFill>
            <a:srgbClr val="854D82"/>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w="15875">
                  <a:solidFill>
                    <a:schemeClr val="tx1"/>
                  </a:solid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a:t>
            </a:r>
          </a:p>
        </p:txBody>
      </p:sp>
    </p:spTree>
    <p:extLst>
      <p:ext uri="{BB962C8B-B14F-4D97-AF65-F5344CB8AC3E}">
        <p14:creationId xmlns:p14="http://schemas.microsoft.com/office/powerpoint/2010/main" val="83817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ass Expectations">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810E5F2A-47E7-462B-978E-66C87B08688A}"/>
              </a:ext>
            </a:extLst>
          </p:cNvPr>
          <p:cNvGraphicFramePr/>
          <p:nvPr userDrawn="1">
            <p:extLst>
              <p:ext uri="{D42A27DB-BD31-4B8C-83A1-F6EECF244321}">
                <p14:modId xmlns:p14="http://schemas.microsoft.com/office/powerpoint/2010/main" val="184175186"/>
              </p:ext>
            </p:extLst>
          </p:nvPr>
        </p:nvGraphicFramePr>
        <p:xfrm>
          <a:off x="1011847" y="1536224"/>
          <a:ext cx="2093303"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 name="Picture 39">
            <a:extLst>
              <a:ext uri="{FF2B5EF4-FFF2-40B4-BE49-F238E27FC236}">
                <a16:creationId xmlns:a16="http://schemas.microsoft.com/office/drawing/2014/main" id="{265FAA2D-1B11-4D3A-AFC8-63EE761014E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5869" y="1318978"/>
            <a:ext cx="1070463" cy="1021013"/>
          </a:xfrm>
          <a:prstGeom prst="rect">
            <a:avLst/>
          </a:prstGeom>
        </p:spPr>
        <p:style>
          <a:lnRef idx="0">
            <a:schemeClr val="accent3"/>
          </a:lnRef>
          <a:fillRef idx="3">
            <a:schemeClr val="accent3"/>
          </a:fillRef>
          <a:effectRef idx="3">
            <a:schemeClr val="accent3"/>
          </a:effectRef>
          <a:fontRef idx="minor">
            <a:schemeClr val="lt1"/>
          </a:fontRef>
        </p:style>
      </p:pic>
      <p:sp>
        <p:nvSpPr>
          <p:cNvPr id="41" name="TextBox 40">
            <a:extLst>
              <a:ext uri="{FF2B5EF4-FFF2-40B4-BE49-F238E27FC236}">
                <a16:creationId xmlns:a16="http://schemas.microsoft.com/office/drawing/2014/main" id="{D0717D06-B890-438F-A5C6-0660BC221BD7}"/>
              </a:ext>
            </a:extLst>
          </p:cNvPr>
          <p:cNvSpPr txBox="1"/>
          <p:nvPr userDrawn="1"/>
        </p:nvSpPr>
        <p:spPr>
          <a:xfrm>
            <a:off x="1903414" y="1563605"/>
            <a:ext cx="986814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CA" sz="2800" dirty="0">
                <a:effectLst/>
                <a:latin typeface="Calibri" panose="020F0502020204030204" pitchFamily="34" charset="0"/>
                <a:ea typeface="Calibri" panose="020F0502020204030204" pitchFamily="34" charset="0"/>
                <a:cs typeface="Times New Roman" panose="02020603050405020304" pitchFamily="18" charset="0"/>
              </a:rPr>
              <a:t>Mics on mute (unless asking a question or told to </a:t>
            </a:r>
            <a:r>
              <a:rPr lang="en-CA" sz="2800" dirty="0">
                <a:latin typeface="Calibri" panose="020F0502020204030204" pitchFamily="34" charset="0"/>
                <a:ea typeface="Calibri" panose="020F0502020204030204" pitchFamily="34" charset="0"/>
                <a:cs typeface="Times New Roman" panose="02020603050405020304" pitchFamily="18" charset="0"/>
              </a:rPr>
              <a:t>have mics on</a:t>
            </a:r>
            <a:r>
              <a:rPr lang="en-CA" sz="2800" dirty="0">
                <a:effectLst/>
                <a:latin typeface="Calibri" panose="020F0502020204030204" pitchFamily="34" charset="0"/>
                <a:ea typeface="Calibri" panose="020F0502020204030204" pitchFamily="34" charset="0"/>
                <a:cs typeface="Times New Roman" panose="02020603050405020304" pitchFamily="18" charset="0"/>
              </a:rPr>
              <a:t>)</a:t>
            </a:r>
            <a:endParaRPr lang="en-CA" sz="2800" dirty="0"/>
          </a:p>
        </p:txBody>
      </p:sp>
      <p:pic>
        <p:nvPicPr>
          <p:cNvPr id="42" name="Picture 41">
            <a:extLst>
              <a:ext uri="{FF2B5EF4-FFF2-40B4-BE49-F238E27FC236}">
                <a16:creationId xmlns:a16="http://schemas.microsoft.com/office/drawing/2014/main" id="{92C7C2D5-2163-4262-B18F-52C2156F3B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5869" y="2455735"/>
            <a:ext cx="1047995" cy="995595"/>
          </a:xfrm>
          <a:prstGeom prst="rect">
            <a:avLst/>
          </a:prstGeom>
        </p:spPr>
        <p:style>
          <a:lnRef idx="0">
            <a:schemeClr val="accent3"/>
          </a:lnRef>
          <a:fillRef idx="3">
            <a:schemeClr val="accent3"/>
          </a:fillRef>
          <a:effectRef idx="3">
            <a:schemeClr val="accent3"/>
          </a:effectRef>
          <a:fontRef idx="minor">
            <a:schemeClr val="lt1"/>
          </a:fontRef>
        </p:style>
      </p:pic>
      <p:sp>
        <p:nvSpPr>
          <p:cNvPr id="43" name="TextBox 42">
            <a:extLst>
              <a:ext uri="{FF2B5EF4-FFF2-40B4-BE49-F238E27FC236}">
                <a16:creationId xmlns:a16="http://schemas.microsoft.com/office/drawing/2014/main" id="{49F738D0-5046-42A3-A288-F94097B3CB41}"/>
              </a:ext>
            </a:extLst>
          </p:cNvPr>
          <p:cNvSpPr txBox="1"/>
          <p:nvPr userDrawn="1"/>
        </p:nvSpPr>
        <p:spPr>
          <a:xfrm>
            <a:off x="1903414" y="2660620"/>
            <a:ext cx="9868145" cy="5329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R="0" lvl="0">
              <a:lnSpc>
                <a:spcPct val="107000"/>
              </a:lnSpc>
              <a:spcBef>
                <a:spcPts val="0"/>
              </a:spcBef>
              <a:spcAft>
                <a:spcPts val="800"/>
              </a:spcAft>
              <a:tabLst>
                <a:tab pos="457200" algn="l"/>
              </a:tabLst>
            </a:pPr>
            <a:r>
              <a:rPr lang="en-CA" sz="2800" dirty="0">
                <a:effectLst/>
                <a:latin typeface="Calibri" panose="020F0502020204030204" pitchFamily="34" charset="0"/>
                <a:ea typeface="Calibri" panose="020F0502020204030204" pitchFamily="34" charset="0"/>
                <a:cs typeface="Times New Roman" panose="02020603050405020304" pitchFamily="18" charset="0"/>
              </a:rPr>
              <a:t>Cameras on</a:t>
            </a:r>
          </a:p>
        </p:txBody>
      </p:sp>
      <p:sp>
        <p:nvSpPr>
          <p:cNvPr id="44" name="TextBox 43">
            <a:extLst>
              <a:ext uri="{FF2B5EF4-FFF2-40B4-BE49-F238E27FC236}">
                <a16:creationId xmlns:a16="http://schemas.microsoft.com/office/drawing/2014/main" id="{F815ABF3-8DA1-4718-81A5-5BABE99D8DB5}"/>
              </a:ext>
            </a:extLst>
          </p:cNvPr>
          <p:cNvSpPr txBox="1"/>
          <p:nvPr userDrawn="1"/>
        </p:nvSpPr>
        <p:spPr>
          <a:xfrm>
            <a:off x="1912939" y="3811505"/>
            <a:ext cx="986814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CA" sz="2800" dirty="0">
                <a:effectLst/>
                <a:latin typeface="Calibri" panose="020F0502020204030204" pitchFamily="34" charset="0"/>
                <a:ea typeface="Calibri" panose="020F0502020204030204" pitchFamily="34" charset="0"/>
                <a:cs typeface="Times New Roman" panose="02020603050405020304" pitchFamily="18" charset="0"/>
              </a:rPr>
              <a:t>Ask questions using raise hand function or type in chat</a:t>
            </a:r>
            <a:endParaRPr lang="en-CA" sz="2800" dirty="0"/>
          </a:p>
        </p:txBody>
      </p:sp>
      <p:sp>
        <p:nvSpPr>
          <p:cNvPr id="45" name="TextBox 44">
            <a:extLst>
              <a:ext uri="{FF2B5EF4-FFF2-40B4-BE49-F238E27FC236}">
                <a16:creationId xmlns:a16="http://schemas.microsoft.com/office/drawing/2014/main" id="{2F78A342-F11F-4135-B1D2-2948062C159D}"/>
              </a:ext>
            </a:extLst>
          </p:cNvPr>
          <p:cNvSpPr txBox="1"/>
          <p:nvPr userDrawn="1"/>
        </p:nvSpPr>
        <p:spPr>
          <a:xfrm>
            <a:off x="1912939" y="5013295"/>
            <a:ext cx="9868145" cy="5329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R="0" lvl="0">
              <a:lnSpc>
                <a:spcPct val="107000"/>
              </a:lnSpc>
              <a:spcBef>
                <a:spcPts val="0"/>
              </a:spcBef>
              <a:spcAft>
                <a:spcPts val="800"/>
              </a:spcAft>
              <a:tabLst>
                <a:tab pos="457200" algn="l"/>
              </a:tabLst>
            </a:pPr>
            <a:r>
              <a:rPr lang="en-CA" sz="2800" dirty="0">
                <a:effectLst/>
                <a:latin typeface="Calibri" panose="020F0502020204030204" pitchFamily="34" charset="0"/>
                <a:ea typeface="Calibri" panose="020F0502020204030204" pitchFamily="34" charset="0"/>
                <a:cs typeface="Times New Roman" panose="02020603050405020304" pitchFamily="18" charset="0"/>
              </a:rPr>
              <a:t>Participation in group work is MANDATORY</a:t>
            </a:r>
          </a:p>
        </p:txBody>
      </p:sp>
      <p:pic>
        <p:nvPicPr>
          <p:cNvPr id="46" name="Picture 45">
            <a:extLst>
              <a:ext uri="{FF2B5EF4-FFF2-40B4-BE49-F238E27FC236}">
                <a16:creationId xmlns:a16="http://schemas.microsoft.com/office/drawing/2014/main" id="{0B05E5B9-ED86-48A8-BC0A-89902CED1A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16576" y="3618814"/>
            <a:ext cx="1125630" cy="965752"/>
          </a:xfrm>
          <a:prstGeom prst="rect">
            <a:avLst/>
          </a:prstGeom>
        </p:spPr>
        <p:style>
          <a:lnRef idx="0">
            <a:schemeClr val="accent3"/>
          </a:lnRef>
          <a:fillRef idx="3">
            <a:schemeClr val="accent3"/>
          </a:fillRef>
          <a:effectRef idx="3">
            <a:schemeClr val="accent3"/>
          </a:effectRef>
          <a:fontRef idx="minor">
            <a:schemeClr val="lt1"/>
          </a:fontRef>
        </p:style>
      </p:pic>
      <p:pic>
        <p:nvPicPr>
          <p:cNvPr id="47" name="Picture 46">
            <a:extLst>
              <a:ext uri="{FF2B5EF4-FFF2-40B4-BE49-F238E27FC236}">
                <a16:creationId xmlns:a16="http://schemas.microsoft.com/office/drawing/2014/main" id="{C3B881D9-A4F8-4D12-A7ED-694C69F29F0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6577" y="4828489"/>
            <a:ext cx="1099756" cy="965752"/>
          </a:xfrm>
          <a:prstGeom prst="rect">
            <a:avLst/>
          </a:prstGeom>
        </p:spPr>
        <p:style>
          <a:lnRef idx="0">
            <a:schemeClr val="accent3"/>
          </a:lnRef>
          <a:fillRef idx="3">
            <a:schemeClr val="accent3"/>
          </a:fillRef>
          <a:effectRef idx="3">
            <a:schemeClr val="accent3"/>
          </a:effectRef>
          <a:fontRef idx="minor">
            <a:schemeClr val="lt1"/>
          </a:fontRef>
        </p:style>
      </p:pic>
      <p:sp>
        <p:nvSpPr>
          <p:cNvPr id="2" name="TextBox 1">
            <a:extLst>
              <a:ext uri="{FF2B5EF4-FFF2-40B4-BE49-F238E27FC236}">
                <a16:creationId xmlns:a16="http://schemas.microsoft.com/office/drawing/2014/main" id="{8E9ADF4F-18C3-4AC7-8B23-1432F7F2A9A0}"/>
              </a:ext>
            </a:extLst>
          </p:cNvPr>
          <p:cNvSpPr txBox="1"/>
          <p:nvPr userDrawn="1"/>
        </p:nvSpPr>
        <p:spPr>
          <a:xfrm>
            <a:off x="4032719" y="829431"/>
            <a:ext cx="4126561" cy="707886"/>
          </a:xfrm>
          <a:prstGeom prst="rect">
            <a:avLst/>
          </a:prstGeom>
          <a:noFill/>
        </p:spPr>
        <p:txBody>
          <a:bodyPr wrap="square" rtlCol="0">
            <a:spAutoFit/>
          </a:bodyPr>
          <a:lstStyle/>
          <a:p>
            <a:pPr algn="ctr"/>
            <a:r>
              <a:rPr lang="en-CA" sz="4000" b="0" dirty="0"/>
              <a:t>Class Expectations</a:t>
            </a:r>
          </a:p>
        </p:txBody>
      </p:sp>
    </p:spTree>
    <p:extLst>
      <p:ext uri="{BB962C8B-B14F-4D97-AF65-F5344CB8AC3E}">
        <p14:creationId xmlns:p14="http://schemas.microsoft.com/office/powerpoint/2010/main" val="393417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B71FCB-9DB3-45F0-A87B-CBB56D8DACF1}"/>
              </a:ext>
            </a:extLst>
          </p:cNvPr>
          <p:cNvSpPr>
            <a:spLocks noGrp="1"/>
          </p:cNvSpPr>
          <p:nvPr>
            <p:ph type="dt" sz="half" idx="10"/>
          </p:nvPr>
        </p:nvSpPr>
        <p:spPr/>
        <p:txBody>
          <a:bodyPr/>
          <a:lstStyle/>
          <a:p>
            <a:fld id="{D91EA6B3-5724-48FC-B82F-8BFF3775C7E7}" type="datetimeFigureOut">
              <a:rPr lang="en-CA" smtClean="0"/>
              <a:t>2022-03-09</a:t>
            </a:fld>
            <a:endParaRPr lang="en-CA"/>
          </a:p>
        </p:txBody>
      </p:sp>
      <p:sp>
        <p:nvSpPr>
          <p:cNvPr id="5" name="Footer Placeholder 4">
            <a:extLst>
              <a:ext uri="{FF2B5EF4-FFF2-40B4-BE49-F238E27FC236}">
                <a16:creationId xmlns:a16="http://schemas.microsoft.com/office/drawing/2014/main" id="{90F70768-4B55-4932-9583-CA262910B99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190DBB-F55E-4AE7-88EF-6008D1F8E9E2}"/>
              </a:ext>
            </a:extLst>
          </p:cNvPr>
          <p:cNvSpPr>
            <a:spLocks noGrp="1"/>
          </p:cNvSpPr>
          <p:nvPr>
            <p:ph type="sldNum" sz="quarter" idx="12"/>
          </p:nvPr>
        </p:nvSpPr>
        <p:spPr/>
        <p:txBody>
          <a:bodyPr/>
          <a:lstStyle/>
          <a:p>
            <a:fld id="{6EFFD33D-F51B-47D3-8BF1-E3EB016953FF}" type="slidenum">
              <a:rPr lang="en-CA" smtClean="0"/>
              <a:t>‹#›</a:t>
            </a:fld>
            <a:endParaRPr lang="en-CA"/>
          </a:p>
        </p:txBody>
      </p:sp>
    </p:spTree>
    <p:extLst>
      <p:ext uri="{BB962C8B-B14F-4D97-AF65-F5344CB8AC3E}">
        <p14:creationId xmlns:p14="http://schemas.microsoft.com/office/powerpoint/2010/main" val="284114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3093D5-4088-43E7-8DA6-391BAB1F30B7}"/>
              </a:ext>
            </a:extLst>
          </p:cNvPr>
          <p:cNvSpPr/>
          <p:nvPr userDrawn="1"/>
        </p:nvSpPr>
        <p:spPr>
          <a:xfrm rot="21222313">
            <a:off x="3912140" y="1297156"/>
            <a:ext cx="339734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Questions?</a:t>
            </a:r>
          </a:p>
        </p:txBody>
      </p:sp>
    </p:spTree>
    <p:extLst>
      <p:ext uri="{BB962C8B-B14F-4D97-AF65-F5344CB8AC3E}">
        <p14:creationId xmlns:p14="http://schemas.microsoft.com/office/powerpoint/2010/main" val="407587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722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322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5E216-4F88-4C98-B3F0-A0C519B1F6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18B2B65-E278-423F-BE7E-52E0772963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63BC28-E0BB-46A6-972A-029C17264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EA6B3-5724-48FC-B82F-8BFF3775C7E7}" type="datetimeFigureOut">
              <a:rPr lang="en-CA" smtClean="0"/>
              <a:t>2022-03-09</a:t>
            </a:fld>
            <a:endParaRPr lang="en-CA"/>
          </a:p>
        </p:txBody>
      </p:sp>
      <p:sp>
        <p:nvSpPr>
          <p:cNvPr id="5" name="Footer Placeholder 4">
            <a:extLst>
              <a:ext uri="{FF2B5EF4-FFF2-40B4-BE49-F238E27FC236}">
                <a16:creationId xmlns:a16="http://schemas.microsoft.com/office/drawing/2014/main" id="{68EAA099-FAAE-40FC-B17D-6D3506648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B123E7F-BA06-4A91-B1B1-10CC0E3993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FD33D-F51B-47D3-8BF1-E3EB016953FF}" type="slidenum">
              <a:rPr lang="en-CA" smtClean="0"/>
              <a:t>‹#›</a:t>
            </a:fld>
            <a:endParaRPr lang="en-CA"/>
          </a:p>
        </p:txBody>
      </p:sp>
    </p:spTree>
    <p:extLst>
      <p:ext uri="{BB962C8B-B14F-4D97-AF65-F5344CB8AC3E}">
        <p14:creationId xmlns:p14="http://schemas.microsoft.com/office/powerpoint/2010/main" val="49106477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strategywiki.org/wiki/File:Check_mark.svg"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pixabay.com/en/button-yes-no-red-green-icon-3225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en.wikipedia.org/wiki/Augmentation_(music)" TargetMode="External"/><Relationship Id="rId5" Type="http://schemas.openxmlformats.org/officeDocument/2006/relationships/image" Target="../media/image20.png"/><Relationship Id="rId4" Type="http://schemas.openxmlformats.org/officeDocument/2006/relationships/hyperlink" Target="https://pixabay.com/de/punktierte-note-verl%C3%A4ngern-hinweis-2790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pixabay.com/en/button-yes-no-red-green-icon-3225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strategywiki.org/wiki/File:Check_mark.svg" TargetMode="Externa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F3xsoi-NKw8"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hyperlink" Target="http://www.youtube.com/watch?v=rXSW6LdIIu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pixabay.com/en/button-yes-no-red-green-icon-32259/"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blooket.com/set/61f1495a27758f6f3cb806b8" TargetMode="External"/><Relationship Id="rId2" Type="http://schemas.openxmlformats.org/officeDocument/2006/relationships/hyperlink" Target="https://quizlet.com/574846868/match" TargetMode="External"/><Relationship Id="rId1" Type="http://schemas.openxmlformats.org/officeDocument/2006/relationships/slideLayout" Target="../slideLayouts/slideLayout7.xml"/><Relationship Id="rId5" Type="http://schemas.openxmlformats.org/officeDocument/2006/relationships/hyperlink" Target="https://create.kahoot.it/share/quick-review-of-level-1-rhythms/8c7cbc75-7779-43e9-8787-4c23c0f4301e" TargetMode="External"/><Relationship Id="rId4" Type="http://schemas.openxmlformats.org/officeDocument/2006/relationships/hyperlink" Target="https://quizlet.com/_9i8yok?x=1jqt&amp;i=1eptkq"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hyperlink" Target="http://onceuponateacher.blogspot.com/2014/01/kindergarteners-use-their-magic-pencil.html" TargetMode="Externa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hyperlink" Target="https://strategywiki.org/wiki/File:Check_mark.svg" TargetMode="Externa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hyperlink" Target="https://strategywiki.org/wiki/File:Check_mark.svg"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hyperlink" Target="http://onceuponateacher.blogspot.com/2014/01/kindergarteners-use-their-magic-pencil.html" TargetMode="Externa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hyperlink" Target="https://strategywiki.org/wiki/File:Check_mark.svg" TargetMode="Externa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musical-u.com/learn/how-to-use-circle-fifths/"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hyperlink" Target="https://askatechteacher.com/what-happens-when-technology-fails-3-ways-to-work-around-this-inevitability/surprised-smiley-with-glasses/" TargetMode="External"/><Relationship Id="rId5" Type="http://schemas.openxmlformats.org/officeDocument/2006/relationships/image" Target="../media/image58.jpg"/><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pixabay.com/en/note-paper-sheet-lines-write-147903/" TargetMode="External"/><Relationship Id="rId5" Type="http://schemas.openxmlformats.org/officeDocument/2006/relationships/image" Target="../media/image9.png"/><Relationship Id="rId4" Type="http://schemas.openxmlformats.org/officeDocument/2006/relationships/hyperlink" Target="http://onceuponateacher.blogspot.com/2014/01/kindergarteners-use-their-magic-pencil.html"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64.png"/></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75.xml.rels><?xml version="1.0" encoding="UTF-8" standalone="yes"?>
<Relationships xmlns="http://schemas.openxmlformats.org/package/2006/relationships"><Relationship Id="rId2" Type="http://schemas.openxmlformats.org/officeDocument/2006/relationships/hyperlink" Target="https://create.kahoot.it/share/duplicate-of-major-minor-key-signatures/482ab96c-2dda-40a3-aafb-9feafbacb4ec"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EFF9BEA-D041-4697-A1F9-C1A110DC2C30}"/>
              </a:ext>
            </a:extLst>
          </p:cNvPr>
          <p:cNvSpPr>
            <a:spLocks noGrp="1"/>
          </p:cNvSpPr>
          <p:nvPr>
            <p:ph type="body" sz="quarter" idx="13"/>
          </p:nvPr>
        </p:nvSpPr>
        <p:spPr/>
        <p:txBody>
          <a:bodyPr/>
          <a:lstStyle/>
          <a:p>
            <a:r>
              <a:rPr lang="en-CA" dirty="0"/>
              <a:t>PO215</a:t>
            </a:r>
          </a:p>
        </p:txBody>
      </p:sp>
      <p:sp>
        <p:nvSpPr>
          <p:cNvPr id="13" name="Text Placeholder 12">
            <a:extLst>
              <a:ext uri="{FF2B5EF4-FFF2-40B4-BE49-F238E27FC236}">
                <a16:creationId xmlns:a16="http://schemas.microsoft.com/office/drawing/2014/main" id="{8CF68186-7FE2-44A5-8233-D716E7B11AE9}"/>
              </a:ext>
            </a:extLst>
          </p:cNvPr>
          <p:cNvSpPr>
            <a:spLocks noGrp="1"/>
          </p:cNvSpPr>
          <p:nvPr>
            <p:ph type="body" sz="quarter" idx="14"/>
          </p:nvPr>
        </p:nvSpPr>
        <p:spPr/>
        <p:txBody>
          <a:bodyPr>
            <a:normAutofit lnSpcReduction="10000"/>
          </a:bodyPr>
          <a:lstStyle/>
          <a:p>
            <a:r>
              <a:rPr lang="en-CA" sz="6000" dirty="0"/>
              <a:t>Level 2 Theory</a:t>
            </a:r>
          </a:p>
        </p:txBody>
      </p:sp>
      <p:sp>
        <p:nvSpPr>
          <p:cNvPr id="14" name="Text Placeholder 13">
            <a:extLst>
              <a:ext uri="{FF2B5EF4-FFF2-40B4-BE49-F238E27FC236}">
                <a16:creationId xmlns:a16="http://schemas.microsoft.com/office/drawing/2014/main" id="{1F543267-4156-4983-82C6-9255AE7FC45E}"/>
              </a:ext>
            </a:extLst>
          </p:cNvPr>
          <p:cNvSpPr>
            <a:spLocks noGrp="1"/>
          </p:cNvSpPr>
          <p:nvPr>
            <p:ph type="body" sz="quarter" idx="15"/>
          </p:nvPr>
        </p:nvSpPr>
        <p:spPr>
          <a:xfrm>
            <a:off x="1035146" y="1000526"/>
            <a:ext cx="4114800" cy="1241108"/>
          </a:xfrm>
        </p:spPr>
        <p:txBody>
          <a:bodyPr>
            <a:noAutofit/>
          </a:bodyPr>
          <a:lstStyle/>
          <a:p>
            <a:r>
              <a:rPr lang="en-US" sz="1800" i="0" dirty="0">
                <a:effectLst/>
              </a:rPr>
              <a:t>AW A-CR-CCP-910/PG-001 </a:t>
            </a:r>
          </a:p>
          <a:p>
            <a:r>
              <a:rPr lang="en-US" sz="1800" b="0" i="1" dirty="0">
                <a:effectLst/>
              </a:rPr>
              <a:t>Canadian Cadet Organizations Military Band–Music Proficiency Levels Qualification Standard</a:t>
            </a:r>
            <a:endParaRPr lang="en-CA" sz="1800" i="1" dirty="0"/>
          </a:p>
        </p:txBody>
      </p:sp>
      <p:sp>
        <p:nvSpPr>
          <p:cNvPr id="15" name="Text Placeholder 14">
            <a:extLst>
              <a:ext uri="{FF2B5EF4-FFF2-40B4-BE49-F238E27FC236}">
                <a16:creationId xmlns:a16="http://schemas.microsoft.com/office/drawing/2014/main" id="{794E2291-986A-47CE-A4A4-093A2485DB56}"/>
              </a:ext>
            </a:extLst>
          </p:cNvPr>
          <p:cNvSpPr>
            <a:spLocks noGrp="1"/>
          </p:cNvSpPr>
          <p:nvPr>
            <p:ph type="body" sz="quarter" idx="16"/>
          </p:nvPr>
        </p:nvSpPr>
        <p:spPr/>
        <p:txBody>
          <a:bodyPr/>
          <a:lstStyle/>
          <a:p>
            <a:endParaRPr lang="en-CA" dirty="0"/>
          </a:p>
        </p:txBody>
      </p:sp>
      <p:sp>
        <p:nvSpPr>
          <p:cNvPr id="16" name="Text Placeholder 15">
            <a:extLst>
              <a:ext uri="{FF2B5EF4-FFF2-40B4-BE49-F238E27FC236}">
                <a16:creationId xmlns:a16="http://schemas.microsoft.com/office/drawing/2014/main" id="{63F63A14-4546-4670-A9DE-C4D0D6F80953}"/>
              </a:ext>
            </a:extLst>
          </p:cNvPr>
          <p:cNvSpPr>
            <a:spLocks noGrp="1"/>
          </p:cNvSpPr>
          <p:nvPr>
            <p:ph type="body" sz="quarter" idx="17"/>
          </p:nvPr>
        </p:nvSpPr>
        <p:spPr/>
        <p:txBody>
          <a:bodyPr/>
          <a:lstStyle/>
          <a:p>
            <a:r>
              <a:rPr lang="en-CA" dirty="0"/>
              <a:t>150 minutes</a:t>
            </a:r>
          </a:p>
        </p:txBody>
      </p:sp>
    </p:spTree>
    <p:extLst>
      <p:ext uri="{BB962C8B-B14F-4D97-AF65-F5344CB8AC3E}">
        <p14:creationId xmlns:p14="http://schemas.microsoft.com/office/powerpoint/2010/main" val="153726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Rhythm Tree</a:t>
            </a:r>
            <a:endParaRPr/>
          </a:p>
        </p:txBody>
      </p:sp>
      <p:pic>
        <p:nvPicPr>
          <p:cNvPr id="157" name="Google Shape;157;p33"/>
          <p:cNvPicPr preferRelativeResize="0"/>
          <p:nvPr/>
        </p:nvPicPr>
        <p:blipFill>
          <a:blip r:embed="rId3">
            <a:alphaModFix/>
          </a:blip>
          <a:stretch>
            <a:fillRect/>
          </a:stretch>
        </p:blipFill>
        <p:spPr>
          <a:xfrm>
            <a:off x="3830074" y="854472"/>
            <a:ext cx="5578970" cy="51490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Extending Notes &amp; Rests</a:t>
            </a:r>
            <a:endParaRPr dirty="0"/>
          </a:p>
        </p:txBody>
      </p:sp>
      <p:sp>
        <p:nvSpPr>
          <p:cNvPr id="163" name="Google Shape;163;p3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a:buAutoNum type="arabicPeriod"/>
            </a:pPr>
            <a:r>
              <a:rPr lang="en"/>
              <a:t>Ties</a:t>
            </a:r>
            <a:endParaRPr/>
          </a:p>
          <a:p>
            <a:pPr marL="1828754"/>
            <a:r>
              <a:rPr lang="en"/>
              <a:t>Joining two or more notes/rests of the same pitch together</a:t>
            </a:r>
            <a:br>
              <a:rPr lang="en"/>
            </a:br>
            <a:br>
              <a:rPr lang="en"/>
            </a:br>
            <a:br>
              <a:rPr lang="en"/>
            </a:br>
            <a:br>
              <a:rPr lang="en"/>
            </a:br>
            <a:endParaRPr/>
          </a:p>
          <a:p>
            <a:pPr marL="0" indent="0">
              <a:spcBef>
                <a:spcPts val="2133"/>
              </a:spcBef>
              <a:spcAft>
                <a:spcPts val="2133"/>
              </a:spcAft>
              <a:buNone/>
            </a:pPr>
            <a:endParaRPr/>
          </a:p>
        </p:txBody>
      </p:sp>
      <p:pic>
        <p:nvPicPr>
          <p:cNvPr id="164" name="Google Shape;164;p34"/>
          <p:cNvPicPr preferRelativeResize="0"/>
          <p:nvPr/>
        </p:nvPicPr>
        <p:blipFill rotWithShape="1">
          <a:blip r:embed="rId3">
            <a:alphaModFix/>
          </a:blip>
          <a:srcRect l="8748" t="50000" r="16669" b="27036"/>
          <a:stretch/>
        </p:blipFill>
        <p:spPr>
          <a:xfrm>
            <a:off x="1186798" y="3232033"/>
            <a:ext cx="9622033" cy="1674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5"/>
          <p:cNvSpPr txBox="1">
            <a:spLocks noGrp="1"/>
          </p:cNvSpPr>
          <p:nvPr>
            <p:ph type="title"/>
          </p:nvPr>
        </p:nvSpPr>
        <p:spPr>
          <a:xfrm>
            <a:off x="415600" y="829027"/>
            <a:ext cx="11360800" cy="763600"/>
          </a:xfrm>
          <a:prstGeom prst="rect">
            <a:avLst/>
          </a:prstGeom>
        </p:spPr>
        <p:txBody>
          <a:bodyPr spcFirstLastPara="1" vert="horz" wrap="square" lIns="121900" tIns="121900" rIns="121900" bIns="121900" rtlCol="0" anchor="t" anchorCtr="0">
            <a:noAutofit/>
          </a:bodyPr>
          <a:lstStyle/>
          <a:p>
            <a:r>
              <a:rPr lang="en" dirty="0"/>
              <a:t>How long is that note really???</a:t>
            </a:r>
            <a:endParaRPr dirty="0"/>
          </a:p>
        </p:txBody>
      </p:sp>
      <p:pic>
        <p:nvPicPr>
          <p:cNvPr id="170" name="Google Shape;170;p35"/>
          <p:cNvPicPr preferRelativeResize="0"/>
          <p:nvPr/>
        </p:nvPicPr>
        <p:blipFill>
          <a:blip r:embed="rId3">
            <a:alphaModFix/>
          </a:blip>
          <a:stretch>
            <a:fillRect/>
          </a:stretch>
        </p:blipFill>
        <p:spPr>
          <a:xfrm>
            <a:off x="2041267" y="2355218"/>
            <a:ext cx="7264400" cy="1968500"/>
          </a:xfrm>
          <a:prstGeom prst="rect">
            <a:avLst/>
          </a:prstGeom>
          <a:noFill/>
          <a:ln>
            <a:noFill/>
          </a:ln>
        </p:spPr>
      </p:pic>
      <p:sp>
        <p:nvSpPr>
          <p:cNvPr id="171" name="Google Shape;171;p35"/>
          <p:cNvSpPr txBox="1"/>
          <p:nvPr/>
        </p:nvSpPr>
        <p:spPr>
          <a:xfrm>
            <a:off x="1378767" y="5085300"/>
            <a:ext cx="5085200" cy="644800"/>
          </a:xfrm>
          <a:prstGeom prst="rect">
            <a:avLst/>
          </a:prstGeom>
          <a:noFill/>
          <a:ln>
            <a:noFill/>
          </a:ln>
        </p:spPr>
        <p:txBody>
          <a:bodyPr spcFirstLastPara="1" wrap="square" lIns="121900" tIns="121900" rIns="121900" bIns="121900" anchor="t" anchorCtr="0">
            <a:noAutofit/>
          </a:bodyPr>
          <a:lstStyle/>
          <a:p>
            <a:r>
              <a:rPr lang="en" sz="2800" dirty="0"/>
              <a:t>Type your answer  in the Chat</a:t>
            </a:r>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6"/>
          <p:cNvSpPr txBox="1">
            <a:spLocks noGrp="1"/>
          </p:cNvSpPr>
          <p:nvPr>
            <p:ph type="title"/>
          </p:nvPr>
        </p:nvSpPr>
        <p:spPr>
          <a:xfrm>
            <a:off x="415600" y="922693"/>
            <a:ext cx="11360800" cy="763600"/>
          </a:xfrm>
          <a:prstGeom prst="rect">
            <a:avLst/>
          </a:prstGeom>
        </p:spPr>
        <p:txBody>
          <a:bodyPr spcFirstLastPara="1" vert="horz" wrap="square" lIns="121900" tIns="121900" rIns="121900" bIns="121900" rtlCol="0" anchor="t" anchorCtr="0">
            <a:noAutofit/>
          </a:bodyPr>
          <a:lstStyle/>
          <a:p>
            <a:r>
              <a:rPr lang="en" dirty="0"/>
              <a:t>How long is that note really???</a:t>
            </a:r>
            <a:endParaRPr dirty="0"/>
          </a:p>
        </p:txBody>
      </p:sp>
      <p:pic>
        <p:nvPicPr>
          <p:cNvPr id="178" name="Google Shape;178;p36"/>
          <p:cNvPicPr preferRelativeResize="0"/>
          <p:nvPr/>
        </p:nvPicPr>
        <p:blipFill>
          <a:blip r:embed="rId3">
            <a:alphaModFix/>
          </a:blip>
          <a:stretch>
            <a:fillRect/>
          </a:stretch>
        </p:blipFill>
        <p:spPr>
          <a:xfrm>
            <a:off x="2041267" y="2355218"/>
            <a:ext cx="7264400" cy="1968500"/>
          </a:xfrm>
          <a:prstGeom prst="rect">
            <a:avLst/>
          </a:prstGeom>
          <a:noFill/>
          <a:ln>
            <a:noFill/>
          </a:ln>
        </p:spPr>
      </p:pic>
      <p:sp>
        <p:nvSpPr>
          <p:cNvPr id="179" name="Google Shape;179;p36"/>
          <p:cNvSpPr txBox="1"/>
          <p:nvPr/>
        </p:nvSpPr>
        <p:spPr>
          <a:xfrm>
            <a:off x="2756884" y="3693068"/>
            <a:ext cx="7990629" cy="1141600"/>
          </a:xfrm>
          <a:prstGeom prst="rect">
            <a:avLst/>
          </a:prstGeom>
          <a:noFill/>
          <a:ln>
            <a:noFill/>
          </a:ln>
        </p:spPr>
        <p:txBody>
          <a:bodyPr spcFirstLastPara="1" wrap="square" lIns="121900" tIns="121900" rIns="121900" bIns="121900" anchor="t" anchorCtr="0">
            <a:noAutofit/>
          </a:bodyPr>
          <a:lstStyle/>
          <a:p>
            <a:r>
              <a:rPr lang="en" sz="13333" b="1" dirty="0">
                <a:solidFill>
                  <a:srgbClr val="FF0000"/>
                </a:solidFill>
                <a:latin typeface="Caveat"/>
                <a:ea typeface="Caveat"/>
                <a:cs typeface="Caveat"/>
                <a:sym typeface="Caveat"/>
              </a:rPr>
              <a:t>12 beats</a:t>
            </a:r>
            <a:endParaRPr sz="13333" b="1" dirty="0">
              <a:solidFill>
                <a:srgbClr val="FF0000"/>
              </a:solidFill>
              <a:latin typeface="Caveat"/>
              <a:ea typeface="Caveat"/>
              <a:cs typeface="Caveat"/>
              <a:sym typeface="Caveat"/>
            </a:endParaRPr>
          </a:p>
        </p:txBody>
      </p:sp>
      <p:pic>
        <p:nvPicPr>
          <p:cNvPr id="3" name="Picture 2" descr="Shape, arrow&#10;&#10;Description automatically generated">
            <a:extLst>
              <a:ext uri="{FF2B5EF4-FFF2-40B4-BE49-F238E27FC236}">
                <a16:creationId xmlns:a16="http://schemas.microsoft.com/office/drawing/2014/main" id="{A5884768-0A58-4DE2-8843-C45DA150F4A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709080" y="1205258"/>
            <a:ext cx="2299919" cy="22999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title"/>
          </p:nvPr>
        </p:nvSpPr>
        <p:spPr>
          <a:xfrm>
            <a:off x="415600" y="977680"/>
            <a:ext cx="11360800" cy="763600"/>
          </a:xfrm>
          <a:prstGeom prst="rect">
            <a:avLst/>
          </a:prstGeom>
        </p:spPr>
        <p:txBody>
          <a:bodyPr spcFirstLastPara="1" vert="horz" wrap="square" lIns="121900" tIns="121900" rIns="121900" bIns="121900" rtlCol="0" anchor="t" anchorCtr="0">
            <a:noAutofit/>
          </a:bodyPr>
          <a:lstStyle/>
          <a:p>
            <a:r>
              <a:rPr lang="en" dirty="0"/>
              <a:t>Do we Understand how Ties Work?</a:t>
            </a:r>
            <a:endParaRPr dirty="0"/>
          </a:p>
        </p:txBody>
      </p:sp>
      <p:pic>
        <p:nvPicPr>
          <p:cNvPr id="3" name="Picture 2" descr="Icon&#10;&#10;Description automatically generated">
            <a:extLst>
              <a:ext uri="{FF2B5EF4-FFF2-40B4-BE49-F238E27FC236}">
                <a16:creationId xmlns:a16="http://schemas.microsoft.com/office/drawing/2014/main" id="{9E046F6A-0D1B-49CE-A1BA-646A83D6F4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78968" y="2383630"/>
            <a:ext cx="5834063" cy="291703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algn="ctr"/>
            <a:r>
              <a:rPr lang="en"/>
              <a:t>Dotted and Double Dotted Notes &amp; Ties</a:t>
            </a:r>
            <a:endParaRPr/>
          </a:p>
        </p:txBody>
      </p:sp>
      <p:pic>
        <p:nvPicPr>
          <p:cNvPr id="192" name="Google Shape;192;p38"/>
          <p:cNvPicPr preferRelativeResize="0"/>
          <p:nvPr/>
        </p:nvPicPr>
        <p:blipFill>
          <a:blip r:embed="rId3">
            <a:alphaModFix/>
          </a:blip>
          <a:stretch>
            <a:fillRect/>
          </a:stretch>
        </p:blipFill>
        <p:spPr>
          <a:xfrm>
            <a:off x="3796901" y="1356967"/>
            <a:ext cx="4406196" cy="41464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Dots: The Technical answer</a:t>
            </a:r>
            <a:endParaRPr/>
          </a:p>
        </p:txBody>
      </p:sp>
      <p:sp>
        <p:nvSpPr>
          <p:cNvPr id="198" name="Google Shape;198;p3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
                <a:solidFill>
                  <a:schemeClr val="dk1"/>
                </a:solidFill>
                <a:latin typeface="Calibri"/>
                <a:ea typeface="Calibri"/>
                <a:cs typeface="Calibri"/>
                <a:sym typeface="Calibri"/>
              </a:rPr>
              <a:t>Another way to lengthen a note/rest is to </a:t>
            </a:r>
            <a:r>
              <a:rPr lang="en" b="1" i="1">
                <a:solidFill>
                  <a:schemeClr val="dk1"/>
                </a:solidFill>
                <a:latin typeface="Calibri"/>
                <a:ea typeface="Calibri"/>
                <a:cs typeface="Calibri"/>
                <a:sym typeface="Calibri"/>
              </a:rPr>
              <a:t>add a dot after the note head</a:t>
            </a:r>
            <a:r>
              <a:rPr lang="en">
                <a:solidFill>
                  <a:schemeClr val="dk1"/>
                </a:solidFill>
                <a:latin typeface="Calibri"/>
                <a:ea typeface="Calibri"/>
                <a:cs typeface="Calibri"/>
                <a:sym typeface="Calibri"/>
              </a:rPr>
              <a:t>. The dot extends the value of the note by one half its own value.</a:t>
            </a:r>
            <a:endParaRPr sz="3467"/>
          </a:p>
        </p:txBody>
      </p:sp>
      <p:pic>
        <p:nvPicPr>
          <p:cNvPr id="199" name="Google Shape;199;p39"/>
          <p:cNvPicPr preferRelativeResize="0"/>
          <p:nvPr/>
        </p:nvPicPr>
        <p:blipFill rotWithShape="1">
          <a:blip r:embed="rId3">
            <a:alphaModFix/>
          </a:blip>
          <a:srcRect l="26251" t="53703" r="24998" b="22961"/>
          <a:stretch/>
        </p:blipFill>
        <p:spPr>
          <a:xfrm>
            <a:off x="1533767" y="2907734"/>
            <a:ext cx="9453767" cy="2535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Another way to look at it</a:t>
            </a:r>
            <a:endParaRPr/>
          </a:p>
        </p:txBody>
      </p:sp>
      <p:sp>
        <p:nvSpPr>
          <p:cNvPr id="205" name="Google Shape;205;p40"/>
          <p:cNvSpPr txBox="1">
            <a:spLocks noGrp="1"/>
          </p:cNvSpPr>
          <p:nvPr>
            <p:ph type="body" idx="1"/>
          </p:nvPr>
        </p:nvSpPr>
        <p:spPr>
          <a:xfrm>
            <a:off x="415600" y="1536633"/>
            <a:ext cx="5242800" cy="4555200"/>
          </a:xfrm>
          <a:prstGeom prst="rect">
            <a:avLst/>
          </a:prstGeom>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 sz="2533">
                <a:solidFill>
                  <a:schemeClr val="dk1"/>
                </a:solidFill>
                <a:latin typeface="Calibri"/>
                <a:ea typeface="Calibri"/>
                <a:cs typeface="Calibri"/>
                <a:sym typeface="Calibri"/>
              </a:rPr>
              <a:t>Another way to show dotted notes is to use the note value tree. To establish the length of a dotted quarter note, find the quarter note on the note value tree. The dot adds the value of the note directly below the quarter note on the note value tree; in this case an eighth note. If in 4/4 time, the resulting note value would be worth one and a half beats.</a:t>
            </a:r>
            <a:endParaRPr sz="3600"/>
          </a:p>
        </p:txBody>
      </p:sp>
      <p:pic>
        <p:nvPicPr>
          <p:cNvPr id="206" name="Google Shape;206;p40"/>
          <p:cNvPicPr preferRelativeResize="0"/>
          <p:nvPr/>
        </p:nvPicPr>
        <p:blipFill rotWithShape="1">
          <a:blip r:embed="rId3">
            <a:alphaModFix/>
          </a:blip>
          <a:srcRect r="43233"/>
          <a:stretch/>
        </p:blipFill>
        <p:spPr>
          <a:xfrm>
            <a:off x="7212167" y="279901"/>
            <a:ext cx="3871632" cy="6083300"/>
          </a:xfrm>
          <a:prstGeom prst="rect">
            <a:avLst/>
          </a:prstGeom>
          <a:noFill/>
          <a:ln>
            <a:noFill/>
          </a:ln>
        </p:spPr>
      </p:pic>
      <p:pic>
        <p:nvPicPr>
          <p:cNvPr id="207" name="Google Shape;207;p40"/>
          <p:cNvPicPr preferRelativeResize="0"/>
          <p:nvPr/>
        </p:nvPicPr>
        <p:blipFill rotWithShape="1">
          <a:blip r:embed="rId4">
            <a:alphaModFix/>
          </a:blip>
          <a:srcRect l="26251" t="53702" r="62082" b="28070"/>
          <a:stretch/>
        </p:blipFill>
        <p:spPr>
          <a:xfrm>
            <a:off x="5813300" y="2424233"/>
            <a:ext cx="1398867" cy="12246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Double Dotted Notes &amp; Rests</a:t>
            </a:r>
            <a:endParaRPr/>
          </a:p>
        </p:txBody>
      </p:sp>
      <p:sp>
        <p:nvSpPr>
          <p:cNvPr id="213" name="Google Shape;213;p41"/>
          <p:cNvSpPr txBox="1">
            <a:spLocks noGrp="1"/>
          </p:cNvSpPr>
          <p:nvPr>
            <p:ph type="body" idx="1"/>
          </p:nvPr>
        </p:nvSpPr>
        <p:spPr>
          <a:xfrm>
            <a:off x="415600" y="1536633"/>
            <a:ext cx="6890000" cy="4555200"/>
          </a:xfrm>
          <a:prstGeom prst="rect">
            <a:avLst/>
          </a:prstGeom>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n" sz="2533">
                <a:solidFill>
                  <a:schemeClr val="dk1"/>
                </a:solidFill>
                <a:latin typeface="Calibri"/>
                <a:ea typeface="Calibri"/>
                <a:cs typeface="Calibri"/>
                <a:sym typeface="Calibri"/>
              </a:rPr>
              <a:t> Sometimes, it is necessary to make a note even longer. This can be done by tying multiple note values together, but this can be cumbersome to read. To lengthen a dotted note, another dot may be added. This creates a </a:t>
            </a:r>
            <a:r>
              <a:rPr lang="en" sz="2533" b="1" i="1">
                <a:solidFill>
                  <a:schemeClr val="dk1"/>
                </a:solidFill>
                <a:latin typeface="Calibri"/>
                <a:ea typeface="Calibri"/>
                <a:cs typeface="Calibri"/>
                <a:sym typeface="Calibri"/>
              </a:rPr>
              <a:t>double-dotted note</a:t>
            </a:r>
            <a:r>
              <a:rPr lang="en" sz="2533">
                <a:solidFill>
                  <a:schemeClr val="dk1"/>
                </a:solidFill>
                <a:latin typeface="Calibri"/>
                <a:ea typeface="Calibri"/>
                <a:cs typeface="Calibri"/>
                <a:sym typeface="Calibri"/>
              </a:rPr>
              <a:t>.</a:t>
            </a:r>
            <a:endParaRPr sz="2533">
              <a:solidFill>
                <a:schemeClr val="dk1"/>
              </a:solidFill>
              <a:latin typeface="Calibri"/>
              <a:ea typeface="Calibri"/>
              <a:cs typeface="Calibri"/>
              <a:sym typeface="Calibri"/>
            </a:endParaRPr>
          </a:p>
          <a:p>
            <a:pPr marL="0" indent="0">
              <a:spcAft>
                <a:spcPts val="2133"/>
              </a:spcAft>
              <a:buNone/>
            </a:pPr>
            <a:endParaRPr sz="3600"/>
          </a:p>
        </p:txBody>
      </p:sp>
      <p:pic>
        <p:nvPicPr>
          <p:cNvPr id="214" name="Google Shape;214;p41"/>
          <p:cNvPicPr preferRelativeResize="0"/>
          <p:nvPr/>
        </p:nvPicPr>
        <p:blipFill rotWithShape="1">
          <a:blip r:embed="rId3">
            <a:alphaModFix/>
          </a:blip>
          <a:srcRect l="32500" t="52970" r="30553" b="24503"/>
          <a:stretch/>
        </p:blipFill>
        <p:spPr>
          <a:xfrm>
            <a:off x="988100" y="4200033"/>
            <a:ext cx="5529867" cy="1891800"/>
          </a:xfrm>
          <a:prstGeom prst="rect">
            <a:avLst/>
          </a:prstGeom>
          <a:noFill/>
          <a:ln>
            <a:noFill/>
          </a:ln>
        </p:spPr>
      </p:pic>
      <p:pic>
        <p:nvPicPr>
          <p:cNvPr id="215" name="Google Shape;215;p41"/>
          <p:cNvPicPr preferRelativeResize="0"/>
          <p:nvPr/>
        </p:nvPicPr>
        <p:blipFill rotWithShape="1">
          <a:blip r:embed="rId4">
            <a:alphaModFix/>
          </a:blip>
          <a:srcRect r="43233"/>
          <a:stretch/>
        </p:blipFill>
        <p:spPr>
          <a:xfrm>
            <a:off x="7665947" y="411834"/>
            <a:ext cx="4008755" cy="62987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Some Music Math...</a:t>
            </a:r>
            <a:endParaRPr/>
          </a:p>
        </p:txBody>
      </p:sp>
      <p:sp>
        <p:nvSpPr>
          <p:cNvPr id="221" name="Google Shape;221;p4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dirty="0"/>
              <a:t>One a sheet of paper write down how many beats these notes are. This is 4/4 time</a:t>
            </a:r>
            <a:endParaRPr dirty="0"/>
          </a:p>
          <a:p>
            <a:pPr marL="0" indent="0">
              <a:spcBef>
                <a:spcPts val="2133"/>
              </a:spcBef>
              <a:buNone/>
            </a:pPr>
            <a:endParaRPr dirty="0"/>
          </a:p>
          <a:p>
            <a:pPr marL="0" indent="0">
              <a:spcBef>
                <a:spcPts val="2133"/>
              </a:spcBef>
              <a:buNone/>
            </a:pPr>
            <a:r>
              <a:rPr lang="en" dirty="0"/>
              <a:t>a)</a:t>
            </a:r>
            <a:endParaRPr dirty="0"/>
          </a:p>
          <a:p>
            <a:pPr marL="0" indent="0">
              <a:spcBef>
                <a:spcPts val="2133"/>
              </a:spcBef>
              <a:buNone/>
            </a:pPr>
            <a:endParaRPr dirty="0"/>
          </a:p>
          <a:p>
            <a:pPr marL="0" indent="0">
              <a:spcBef>
                <a:spcPts val="2133"/>
              </a:spcBef>
              <a:spcAft>
                <a:spcPts val="2133"/>
              </a:spcAft>
              <a:buNone/>
            </a:pPr>
            <a:r>
              <a:rPr lang="en" dirty="0"/>
              <a:t>b) </a:t>
            </a:r>
            <a:endParaRPr dirty="0"/>
          </a:p>
        </p:txBody>
      </p:sp>
      <p:pic>
        <p:nvPicPr>
          <p:cNvPr id="3" name="Picture 2" descr="Shape&#10;&#10;Description automatically generated with medium confidence">
            <a:extLst>
              <a:ext uri="{FF2B5EF4-FFF2-40B4-BE49-F238E27FC236}">
                <a16:creationId xmlns:a16="http://schemas.microsoft.com/office/drawing/2014/main" id="{A945726A-B70D-4C0C-BCDE-1B4DD6E36B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99763" y="4146201"/>
            <a:ext cx="979116" cy="947531"/>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030E91AF-167D-43AF-957D-33FE1000BA12}"/>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 t="31367" r="82736" b="33767"/>
          <a:stretch/>
        </p:blipFill>
        <p:spPr>
          <a:xfrm>
            <a:off x="1399763" y="2606821"/>
            <a:ext cx="979116" cy="16443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ctrTitle"/>
          </p:nvPr>
        </p:nvSpPr>
        <p:spPr>
          <a:xfrm>
            <a:off x="516889" y="695963"/>
            <a:ext cx="10944000" cy="1114400"/>
          </a:xfrm>
          <a:prstGeom prst="rect">
            <a:avLst/>
          </a:prstGeom>
        </p:spPr>
        <p:txBody>
          <a:bodyPr spcFirstLastPara="1" vert="horz" wrap="square" lIns="121900" tIns="121900" rIns="121900" bIns="121900" rtlCol="0" anchor="b" anchorCtr="0">
            <a:noAutofit/>
          </a:bodyPr>
          <a:lstStyle/>
          <a:p>
            <a:r>
              <a:rPr lang="en" sz="6267" dirty="0">
                <a:latin typeface="Impact"/>
                <a:ea typeface="Impact"/>
                <a:cs typeface="Impact"/>
                <a:sym typeface="Impact"/>
              </a:rPr>
              <a:t>  Welcome!!</a:t>
            </a:r>
            <a:endParaRPr sz="6267" dirty="0">
              <a:latin typeface="Impact"/>
              <a:ea typeface="Impact"/>
              <a:cs typeface="Impact"/>
              <a:sym typeface="Impact"/>
            </a:endParaRPr>
          </a:p>
        </p:txBody>
      </p:sp>
      <p:sp>
        <p:nvSpPr>
          <p:cNvPr id="113" name="Google Shape;113;p26"/>
          <p:cNvSpPr txBox="1">
            <a:spLocks noGrp="1"/>
          </p:cNvSpPr>
          <p:nvPr>
            <p:ph type="subTitle" idx="1"/>
          </p:nvPr>
        </p:nvSpPr>
        <p:spPr>
          <a:xfrm>
            <a:off x="415600" y="1704600"/>
            <a:ext cx="11360800" cy="4118800"/>
          </a:xfrm>
          <a:prstGeom prst="rect">
            <a:avLst/>
          </a:prstGeom>
        </p:spPr>
        <p:txBody>
          <a:bodyPr spcFirstLastPara="1" vert="horz" wrap="square" lIns="121900" tIns="121900" rIns="121900" bIns="121900" rtlCol="0" anchor="t" anchorCtr="0">
            <a:noAutofit/>
          </a:bodyPr>
          <a:lstStyle/>
          <a:p>
            <a:pPr marL="609585" indent="-541853" algn="l">
              <a:buFont typeface="Architects Daughter"/>
              <a:buChar char="➔"/>
            </a:pPr>
            <a:r>
              <a:rPr lang="en" dirty="0">
                <a:latin typeface="Architects Daughter"/>
                <a:ea typeface="Architects Daughter"/>
                <a:cs typeface="Architects Daughter"/>
                <a:sym typeface="Architects Daughter"/>
              </a:rPr>
              <a:t>I, and probably others are proud of you for doing this! And you should be too. (especially on a weekend!)</a:t>
            </a:r>
            <a:endParaRPr dirty="0">
              <a:latin typeface="Architects Daughter"/>
              <a:ea typeface="Architects Daughter"/>
              <a:cs typeface="Architects Daughter"/>
              <a:sym typeface="Architects Daughter"/>
            </a:endParaRPr>
          </a:p>
          <a:p>
            <a:pPr marL="609585" indent="-541853" algn="l">
              <a:buFont typeface="Architects Daughter"/>
              <a:buChar char="➔"/>
            </a:pPr>
            <a:r>
              <a:rPr lang="en" dirty="0">
                <a:latin typeface="Architects Daughter"/>
                <a:ea typeface="Architects Daughter"/>
                <a:cs typeface="Architects Daughter"/>
                <a:sym typeface="Architects Daughter"/>
              </a:rPr>
              <a:t>Teaching online can be challenging for many reasons, please be patient. </a:t>
            </a:r>
            <a:endParaRPr dirty="0">
              <a:latin typeface="Architects Daughter"/>
              <a:ea typeface="Architects Daughter"/>
              <a:cs typeface="Architects Daughter"/>
              <a:sym typeface="Architects Daughter"/>
            </a:endParaRPr>
          </a:p>
          <a:p>
            <a:pPr marL="609585" indent="-541853" algn="l">
              <a:buFont typeface="Architects Daughter"/>
              <a:buChar char="➔"/>
            </a:pPr>
            <a:r>
              <a:rPr lang="en" dirty="0">
                <a:latin typeface="Architects Daughter"/>
                <a:ea typeface="Architects Daughter"/>
                <a:cs typeface="Architects Daughter"/>
                <a:sym typeface="Architects Daughter"/>
              </a:rPr>
              <a:t>Let me know if you are having any problems. Let’s work together!</a:t>
            </a:r>
            <a:endParaRPr dirty="0">
              <a:latin typeface="Architects Daughter"/>
              <a:ea typeface="Architects Daughter"/>
              <a:cs typeface="Architects Daughter"/>
              <a:sym typeface="Architects Daughter"/>
            </a:endParaRPr>
          </a:p>
          <a:p>
            <a:pPr marL="0" indent="0" algn="l"/>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3"/>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Some Music Math...</a:t>
            </a:r>
            <a:endParaRPr/>
          </a:p>
        </p:txBody>
      </p:sp>
      <p:sp>
        <p:nvSpPr>
          <p:cNvPr id="230" name="Google Shape;230;p43"/>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One a sheet of paper write down how many beats these notes are. This is 4/4 time</a:t>
            </a:r>
            <a:endParaRPr/>
          </a:p>
          <a:p>
            <a:pPr marL="0" indent="0">
              <a:spcBef>
                <a:spcPts val="2133"/>
              </a:spcBef>
              <a:buNone/>
            </a:pPr>
            <a:endParaRPr/>
          </a:p>
          <a:p>
            <a:pPr marL="0" indent="0">
              <a:spcBef>
                <a:spcPts val="2133"/>
              </a:spcBef>
              <a:buNone/>
            </a:pPr>
            <a:r>
              <a:rPr lang="en"/>
              <a:t>a)</a:t>
            </a:r>
            <a:endParaRPr/>
          </a:p>
          <a:p>
            <a:pPr marL="0" indent="0">
              <a:spcBef>
                <a:spcPts val="2133"/>
              </a:spcBef>
              <a:buNone/>
            </a:pPr>
            <a:endParaRPr/>
          </a:p>
          <a:p>
            <a:pPr marL="0" indent="0">
              <a:spcBef>
                <a:spcPts val="2133"/>
              </a:spcBef>
              <a:spcAft>
                <a:spcPts val="2133"/>
              </a:spcAft>
              <a:buNone/>
            </a:pPr>
            <a:r>
              <a:rPr lang="en"/>
              <a:t>b) </a:t>
            </a:r>
            <a:endParaRPr/>
          </a:p>
        </p:txBody>
      </p:sp>
      <p:pic>
        <p:nvPicPr>
          <p:cNvPr id="231" name="Google Shape;231;p43"/>
          <p:cNvPicPr preferRelativeResize="0"/>
          <p:nvPr/>
        </p:nvPicPr>
        <p:blipFill rotWithShape="1">
          <a:blip r:embed="rId3">
            <a:alphaModFix/>
          </a:blip>
          <a:srcRect t="25063" r="2391" b="51678"/>
          <a:stretch/>
        </p:blipFill>
        <p:spPr>
          <a:xfrm>
            <a:off x="913201" y="2360500"/>
            <a:ext cx="5389700" cy="1435600"/>
          </a:xfrm>
          <a:prstGeom prst="rect">
            <a:avLst/>
          </a:prstGeom>
          <a:noFill/>
          <a:ln>
            <a:noFill/>
          </a:ln>
        </p:spPr>
      </p:pic>
      <p:pic>
        <p:nvPicPr>
          <p:cNvPr id="232" name="Google Shape;232;p43"/>
          <p:cNvPicPr preferRelativeResize="0"/>
          <p:nvPr/>
        </p:nvPicPr>
        <p:blipFill rotWithShape="1">
          <a:blip r:embed="rId4">
            <a:alphaModFix/>
          </a:blip>
          <a:srcRect t="32809" r="22672" b="37775"/>
          <a:stretch/>
        </p:blipFill>
        <p:spPr>
          <a:xfrm>
            <a:off x="970500" y="3796101"/>
            <a:ext cx="5028000" cy="1557833"/>
          </a:xfrm>
          <a:prstGeom prst="rect">
            <a:avLst/>
          </a:prstGeom>
          <a:noFill/>
          <a:ln>
            <a:noFill/>
          </a:ln>
        </p:spPr>
      </p:pic>
      <p:sp>
        <p:nvSpPr>
          <p:cNvPr id="233" name="Google Shape;233;p43"/>
          <p:cNvSpPr txBox="1"/>
          <p:nvPr/>
        </p:nvSpPr>
        <p:spPr>
          <a:xfrm>
            <a:off x="6302900" y="2775433"/>
            <a:ext cx="4206074" cy="763600"/>
          </a:xfrm>
          <a:prstGeom prst="rect">
            <a:avLst/>
          </a:prstGeom>
          <a:noFill/>
          <a:ln>
            <a:noFill/>
          </a:ln>
        </p:spPr>
        <p:txBody>
          <a:bodyPr spcFirstLastPara="1" wrap="square" lIns="121900" tIns="121900" rIns="121900" bIns="121900" anchor="t" anchorCtr="0">
            <a:noAutofit/>
          </a:bodyPr>
          <a:lstStyle/>
          <a:p>
            <a:r>
              <a:rPr lang="en" sz="4667" b="1" dirty="0">
                <a:solidFill>
                  <a:srgbClr val="FF0000"/>
                </a:solidFill>
                <a:latin typeface="Caveat"/>
                <a:ea typeface="Caveat"/>
                <a:cs typeface="Caveat"/>
                <a:sym typeface="Caveat"/>
              </a:rPr>
              <a:t>3.5 beats</a:t>
            </a:r>
            <a:endParaRPr sz="4667" b="1" dirty="0">
              <a:solidFill>
                <a:srgbClr val="FF0000"/>
              </a:solidFill>
              <a:latin typeface="Caveat"/>
              <a:ea typeface="Caveat"/>
              <a:cs typeface="Caveat"/>
              <a:sym typeface="Caveat"/>
            </a:endParaRPr>
          </a:p>
        </p:txBody>
      </p:sp>
      <p:sp>
        <p:nvSpPr>
          <p:cNvPr id="234" name="Google Shape;234;p43"/>
          <p:cNvSpPr txBox="1"/>
          <p:nvPr/>
        </p:nvSpPr>
        <p:spPr>
          <a:xfrm>
            <a:off x="6096000" y="4285767"/>
            <a:ext cx="4412974" cy="763600"/>
          </a:xfrm>
          <a:prstGeom prst="rect">
            <a:avLst/>
          </a:prstGeom>
          <a:noFill/>
          <a:ln>
            <a:noFill/>
          </a:ln>
        </p:spPr>
        <p:txBody>
          <a:bodyPr spcFirstLastPara="1" wrap="square" lIns="121900" tIns="121900" rIns="121900" bIns="121900" anchor="t" anchorCtr="0">
            <a:noAutofit/>
          </a:bodyPr>
          <a:lstStyle/>
          <a:p>
            <a:r>
              <a:rPr lang="en" sz="4667" b="1" dirty="0">
                <a:solidFill>
                  <a:srgbClr val="FF0000"/>
                </a:solidFill>
                <a:latin typeface="Caveat"/>
                <a:ea typeface="Caveat"/>
                <a:cs typeface="Caveat"/>
                <a:sym typeface="Caveat"/>
              </a:rPr>
              <a:t>1.5 beats</a:t>
            </a:r>
            <a:endParaRPr sz="4667" b="1" dirty="0">
              <a:solidFill>
                <a:srgbClr val="FF0000"/>
              </a:solidFill>
              <a:latin typeface="Caveat"/>
              <a:ea typeface="Caveat"/>
              <a:cs typeface="Caveat"/>
              <a:sym typeface="Cave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4"/>
          <p:cNvSpPr txBox="1">
            <a:spLocks noGrp="1"/>
          </p:cNvSpPr>
          <p:nvPr>
            <p:ph type="title"/>
          </p:nvPr>
        </p:nvSpPr>
        <p:spPr>
          <a:xfrm>
            <a:off x="415600" y="974467"/>
            <a:ext cx="11360800" cy="763600"/>
          </a:xfrm>
          <a:prstGeom prst="rect">
            <a:avLst/>
          </a:prstGeom>
        </p:spPr>
        <p:txBody>
          <a:bodyPr spcFirstLastPara="1" vert="horz" wrap="square" lIns="121900" tIns="121900" rIns="121900" bIns="121900" rtlCol="0" anchor="t" anchorCtr="0">
            <a:noAutofit/>
          </a:bodyPr>
          <a:lstStyle/>
          <a:p>
            <a:r>
              <a:rPr lang="en" dirty="0"/>
              <a:t>Do we Understand how Dots Work?</a:t>
            </a:r>
            <a:endParaRPr dirty="0"/>
          </a:p>
        </p:txBody>
      </p:sp>
      <p:pic>
        <p:nvPicPr>
          <p:cNvPr id="5" name="Picture 4" descr="Icon&#10;&#10;Description automatically generated">
            <a:extLst>
              <a:ext uri="{FF2B5EF4-FFF2-40B4-BE49-F238E27FC236}">
                <a16:creationId xmlns:a16="http://schemas.microsoft.com/office/drawing/2014/main" id="{5BC042A2-7CA0-4910-9524-14B8050285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6446" y="2202902"/>
            <a:ext cx="5834063" cy="291703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Time Signatures - Basic Level Review</a:t>
            </a:r>
            <a:endParaRPr dirty="0"/>
          </a:p>
        </p:txBody>
      </p:sp>
      <p:pic>
        <p:nvPicPr>
          <p:cNvPr id="247" name="Google Shape;247;p45"/>
          <p:cNvPicPr preferRelativeResize="0"/>
          <p:nvPr/>
        </p:nvPicPr>
        <p:blipFill>
          <a:blip r:embed="rId3">
            <a:alphaModFix/>
          </a:blip>
          <a:stretch>
            <a:fillRect/>
          </a:stretch>
        </p:blipFill>
        <p:spPr>
          <a:xfrm>
            <a:off x="2799079" y="1549814"/>
            <a:ext cx="6397930" cy="37583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Simple Time Signatures - Basic Level Review</a:t>
            </a:r>
            <a:endParaRPr/>
          </a:p>
        </p:txBody>
      </p:sp>
      <p:sp>
        <p:nvSpPr>
          <p:cNvPr id="253" name="Google Shape;253;p4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254" name="Google Shape;254;p46"/>
          <p:cNvPicPr preferRelativeResize="0"/>
          <p:nvPr/>
        </p:nvPicPr>
        <p:blipFill rotWithShape="1">
          <a:blip r:embed="rId3">
            <a:alphaModFix/>
          </a:blip>
          <a:srcRect b="43955"/>
          <a:stretch/>
        </p:blipFill>
        <p:spPr>
          <a:xfrm>
            <a:off x="539723" y="1536633"/>
            <a:ext cx="11470695" cy="4555200"/>
          </a:xfrm>
          <a:prstGeom prst="rect">
            <a:avLst/>
          </a:prstGeom>
          <a:noFill/>
          <a:ln>
            <a:noFill/>
          </a:ln>
        </p:spPr>
      </p:pic>
      <p:sp>
        <p:nvSpPr>
          <p:cNvPr id="255" name="Google Shape;255;p46"/>
          <p:cNvSpPr txBox="1"/>
          <p:nvPr/>
        </p:nvSpPr>
        <p:spPr>
          <a:xfrm>
            <a:off x="3834708" y="1655902"/>
            <a:ext cx="7707936" cy="590800"/>
          </a:xfrm>
          <a:prstGeom prst="rect">
            <a:avLst/>
          </a:prstGeom>
          <a:noFill/>
          <a:ln>
            <a:noFill/>
          </a:ln>
        </p:spPr>
        <p:txBody>
          <a:bodyPr spcFirstLastPara="1" wrap="square" lIns="121900" tIns="121900" rIns="121900" bIns="121900" anchor="t" anchorCtr="0">
            <a:noAutofit/>
          </a:bodyPr>
          <a:lstStyle/>
          <a:p>
            <a:r>
              <a:rPr lang="en" sz="2400" dirty="0"/>
              <a:t>Strong, medium, and weak beats … where do they go???</a:t>
            </a:r>
            <a:endParaRP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Cut Time or </a:t>
            </a:r>
            <a:r>
              <a:rPr lang="en" i="1" dirty="0"/>
              <a:t>Alla Breve</a:t>
            </a:r>
            <a:endParaRPr i="1" dirty="0"/>
          </a:p>
        </p:txBody>
      </p:sp>
      <p:pic>
        <p:nvPicPr>
          <p:cNvPr id="261" name="Google Shape;261;p47"/>
          <p:cNvPicPr preferRelativeResize="0"/>
          <p:nvPr/>
        </p:nvPicPr>
        <p:blipFill rotWithShape="1">
          <a:blip r:embed="rId3">
            <a:alphaModFix/>
          </a:blip>
          <a:srcRect l="37465" t="46194" r="31234" b="8064"/>
          <a:stretch/>
        </p:blipFill>
        <p:spPr>
          <a:xfrm>
            <a:off x="5282951" y="1276500"/>
            <a:ext cx="1626100" cy="2376333"/>
          </a:xfrm>
          <a:prstGeom prst="rect">
            <a:avLst/>
          </a:prstGeom>
          <a:noFill/>
          <a:ln>
            <a:noFill/>
          </a:ln>
        </p:spPr>
      </p:pic>
      <p:pic>
        <p:nvPicPr>
          <p:cNvPr id="262" name="Google Shape;262;p47"/>
          <p:cNvPicPr preferRelativeResize="0"/>
          <p:nvPr/>
        </p:nvPicPr>
        <p:blipFill rotWithShape="1">
          <a:blip r:embed="rId4">
            <a:alphaModFix/>
          </a:blip>
          <a:srcRect l="5285" t="55707" r="50226" b="25565"/>
          <a:stretch/>
        </p:blipFill>
        <p:spPr>
          <a:xfrm>
            <a:off x="2523751" y="3975134"/>
            <a:ext cx="7144500" cy="21308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Some Music Math….</a:t>
            </a:r>
            <a:endParaRPr/>
          </a:p>
        </p:txBody>
      </p:sp>
      <p:sp>
        <p:nvSpPr>
          <p:cNvPr id="268" name="Google Shape;268;p48"/>
          <p:cNvSpPr txBox="1"/>
          <p:nvPr/>
        </p:nvSpPr>
        <p:spPr>
          <a:xfrm>
            <a:off x="1378767" y="5085300"/>
            <a:ext cx="7950400" cy="644800"/>
          </a:xfrm>
          <a:prstGeom prst="rect">
            <a:avLst/>
          </a:prstGeom>
          <a:noFill/>
          <a:ln>
            <a:noFill/>
          </a:ln>
        </p:spPr>
        <p:txBody>
          <a:bodyPr spcFirstLastPara="1" wrap="square" lIns="121900" tIns="121900" rIns="121900" bIns="121900" anchor="t" anchorCtr="0">
            <a:noAutofit/>
          </a:bodyPr>
          <a:lstStyle/>
          <a:p>
            <a:r>
              <a:rPr lang="en" sz="2667" dirty="0"/>
              <a:t>Type in the Chat</a:t>
            </a:r>
            <a:endParaRPr sz="2667" dirty="0"/>
          </a:p>
        </p:txBody>
      </p:sp>
      <p:sp>
        <p:nvSpPr>
          <p:cNvPr id="270" name="Google Shape;270;p48"/>
          <p:cNvSpPr txBox="1"/>
          <p:nvPr/>
        </p:nvSpPr>
        <p:spPr>
          <a:xfrm>
            <a:off x="435567" y="1474300"/>
            <a:ext cx="7620000" cy="763600"/>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pPr>
            <a:r>
              <a:rPr lang="en" sz="2667">
                <a:solidFill>
                  <a:schemeClr val="dk2"/>
                </a:solidFill>
              </a:rPr>
              <a:t>How many beats is this note in cut time???</a:t>
            </a:r>
            <a:endParaRPr sz="2667"/>
          </a:p>
        </p:txBody>
      </p:sp>
      <p:pic>
        <p:nvPicPr>
          <p:cNvPr id="271" name="Google Shape;271;p48"/>
          <p:cNvPicPr preferRelativeResize="0"/>
          <p:nvPr/>
        </p:nvPicPr>
        <p:blipFill>
          <a:blip r:embed="rId3">
            <a:alphaModFix/>
          </a:blip>
          <a:stretch>
            <a:fillRect/>
          </a:stretch>
        </p:blipFill>
        <p:spPr>
          <a:xfrm>
            <a:off x="435567" y="2533701"/>
            <a:ext cx="7620000" cy="1968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Some Music Math….</a:t>
            </a:r>
            <a:endParaRPr/>
          </a:p>
        </p:txBody>
      </p:sp>
      <p:sp>
        <p:nvSpPr>
          <p:cNvPr id="277" name="Google Shape;277;p49"/>
          <p:cNvSpPr txBox="1"/>
          <p:nvPr/>
        </p:nvSpPr>
        <p:spPr>
          <a:xfrm>
            <a:off x="1784068" y="3857401"/>
            <a:ext cx="7050000" cy="644800"/>
          </a:xfrm>
          <a:prstGeom prst="rect">
            <a:avLst/>
          </a:prstGeom>
          <a:noFill/>
          <a:ln>
            <a:noFill/>
          </a:ln>
        </p:spPr>
        <p:txBody>
          <a:bodyPr spcFirstLastPara="1" wrap="square" lIns="121900" tIns="121900" rIns="121900" bIns="121900" anchor="t" anchorCtr="0">
            <a:noAutofit/>
          </a:bodyPr>
          <a:lstStyle/>
          <a:p>
            <a:r>
              <a:rPr lang="en" sz="13333" b="1" dirty="0">
                <a:solidFill>
                  <a:srgbClr val="FF0000"/>
                </a:solidFill>
                <a:latin typeface="Architects Daughter"/>
                <a:ea typeface="Architects Daughter"/>
                <a:cs typeface="Architects Daughter"/>
                <a:sym typeface="Architects Daughter"/>
              </a:rPr>
              <a:t>5 beats</a:t>
            </a:r>
            <a:endParaRPr sz="13333" b="1" dirty="0">
              <a:solidFill>
                <a:srgbClr val="FF0000"/>
              </a:solidFill>
              <a:latin typeface="Architects Daughter"/>
              <a:ea typeface="Architects Daughter"/>
              <a:cs typeface="Architects Daughter"/>
              <a:sym typeface="Architects Daughter"/>
            </a:endParaRPr>
          </a:p>
        </p:txBody>
      </p:sp>
      <p:sp>
        <p:nvSpPr>
          <p:cNvPr id="278" name="Google Shape;278;p49"/>
          <p:cNvSpPr txBox="1"/>
          <p:nvPr/>
        </p:nvSpPr>
        <p:spPr>
          <a:xfrm>
            <a:off x="435567" y="1474300"/>
            <a:ext cx="6374400" cy="763600"/>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pPr>
            <a:r>
              <a:rPr lang="en" sz="2400">
                <a:solidFill>
                  <a:schemeClr val="dk2"/>
                </a:solidFill>
              </a:rPr>
              <a:t>How many beats is this note in cut time???</a:t>
            </a:r>
            <a:endParaRPr sz="2400"/>
          </a:p>
        </p:txBody>
      </p:sp>
      <p:pic>
        <p:nvPicPr>
          <p:cNvPr id="279" name="Google Shape;279;p49"/>
          <p:cNvPicPr preferRelativeResize="0"/>
          <p:nvPr/>
        </p:nvPicPr>
        <p:blipFill>
          <a:blip r:embed="rId3">
            <a:alphaModFix/>
          </a:blip>
          <a:stretch>
            <a:fillRect/>
          </a:stretch>
        </p:blipFill>
        <p:spPr>
          <a:xfrm>
            <a:off x="435567" y="2533701"/>
            <a:ext cx="7620000" cy="1968500"/>
          </a:xfrm>
          <a:prstGeom prst="rect">
            <a:avLst/>
          </a:prstGeom>
          <a:noFill/>
          <a:ln>
            <a:noFill/>
          </a:ln>
        </p:spPr>
      </p:pic>
      <p:pic>
        <p:nvPicPr>
          <p:cNvPr id="7" name="Picture 6" descr="Shape, arrow&#10;&#10;Description automatically generated">
            <a:extLst>
              <a:ext uri="{FF2B5EF4-FFF2-40B4-BE49-F238E27FC236}">
                <a16:creationId xmlns:a16="http://schemas.microsoft.com/office/drawing/2014/main" id="{DC867C22-0048-4DF2-B686-74D58186BDB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86228" y="1129081"/>
            <a:ext cx="2299919" cy="229991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2"/>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3" name="Freeform: Shape 13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5" name="Freeform: Shape 13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Google Shape;253;p46"/>
          <p:cNvSpPr txBox="1">
            <a:spLocks noGrp="1"/>
          </p:cNvSpPr>
          <p:nvPr>
            <p:ph type="title"/>
          </p:nvPr>
        </p:nvSpPr>
        <p:spPr>
          <a:xfrm>
            <a:off x="1524003" y="1999615"/>
            <a:ext cx="9144000" cy="2764028"/>
          </a:xfrm>
          <a:prstGeom prst="rect">
            <a:avLst/>
          </a:prstGeom>
        </p:spPr>
        <p:txBody>
          <a:bodyPr spcFirstLastPara="1" vert="horz" lIns="91440" tIns="45720" rIns="91440" bIns="45720" rtlCol="0" anchor="ctr" anchorCtr="0">
            <a:normAutofit/>
          </a:bodyPr>
          <a:lstStyle/>
          <a:p>
            <a:pPr algn="ctr">
              <a:spcBef>
                <a:spcPct val="0"/>
              </a:spcBef>
            </a:pPr>
            <a:r>
              <a:rPr lang="en-US" sz="7200" kern="1200" dirty="0">
                <a:solidFill>
                  <a:schemeClr val="tx1"/>
                </a:solidFill>
                <a:latin typeface="+mj-lt"/>
                <a:ea typeface="+mj-ea"/>
                <a:cs typeface="+mj-cs"/>
              </a:rPr>
              <a:t>Compound Time</a:t>
            </a:r>
          </a:p>
        </p:txBody>
      </p:sp>
      <p:sp>
        <p:nvSpPr>
          <p:cNvPr id="254" name="Google Shape;254;p46"/>
          <p:cNvSpPr txBox="1">
            <a:spLocks noGrp="1"/>
          </p:cNvSpPr>
          <p:nvPr>
            <p:ph type="body" idx="1"/>
          </p:nvPr>
        </p:nvSpPr>
        <p:spPr>
          <a:xfrm>
            <a:off x="1966912" y="5645150"/>
            <a:ext cx="8258176" cy="631825"/>
          </a:xfrm>
          <a:prstGeom prst="rect">
            <a:avLst/>
          </a:prstGeom>
        </p:spPr>
        <p:txBody>
          <a:bodyPr spcFirstLastPara="1" vert="horz" lIns="91440" tIns="45720" rIns="91440" bIns="45720" rtlCol="0" anchor="ctr" anchorCtr="0">
            <a:normAutofit/>
          </a:bodyPr>
          <a:lstStyle/>
          <a:p>
            <a:pPr marL="0" indent="0" algn="ctr">
              <a:spcBef>
                <a:spcPts val="1000"/>
              </a:spcBef>
              <a:buNone/>
            </a:pPr>
            <a:r>
              <a:rPr lang="en-US" kern="1200" dirty="0">
                <a:solidFill>
                  <a:schemeClr val="tx1"/>
                </a:solidFill>
                <a:latin typeface="+mn-lt"/>
                <a:ea typeface="+mn-ea"/>
                <a:cs typeface="+mn-cs"/>
              </a:rPr>
              <a:t>What do we already know????</a:t>
            </a:r>
          </a:p>
        </p:txBody>
      </p:sp>
      <p:sp>
        <p:nvSpPr>
          <p:cNvPr id="137" name="Rectangle 13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58"/>
        <p:cNvGrpSpPr/>
        <p:nvPr/>
      </p:nvGrpSpPr>
      <p:grpSpPr>
        <a:xfrm>
          <a:off x="0" y="0"/>
          <a:ext cx="0" cy="0"/>
          <a:chOff x="0" y="0"/>
          <a:chExt cx="0" cy="0"/>
        </a:xfrm>
      </p:grpSpPr>
      <p:sp>
        <p:nvSpPr>
          <p:cNvPr id="259" name="Google Shape;259;p47"/>
          <p:cNvSpPr txBox="1"/>
          <p:nvPr/>
        </p:nvSpPr>
        <p:spPr>
          <a:xfrm>
            <a:off x="311067" y="14043"/>
            <a:ext cx="1716516" cy="7939634"/>
          </a:xfrm>
          <a:prstGeom prst="rect">
            <a:avLst/>
          </a:prstGeom>
          <a:solidFill>
            <a:srgbClr val="F2C099"/>
          </a:solidFill>
          <a:ln>
            <a:noFill/>
          </a:ln>
        </p:spPr>
        <p:txBody>
          <a:bodyPr spcFirstLastPara="1" wrap="square" lIns="121900" tIns="121900" rIns="121900" bIns="121900" anchor="t" anchorCtr="0">
            <a:spAutoFit/>
          </a:bodyPr>
          <a:lstStyle/>
          <a:p>
            <a:pPr algn="ctr"/>
            <a:r>
              <a:rPr lang="en" sz="3333">
                <a:solidFill>
                  <a:srgbClr val="FF0000"/>
                </a:solidFill>
                <a:latin typeface="Luckiest Guy"/>
                <a:ea typeface="Luckiest Guy"/>
                <a:cs typeface="Luckiest Guy"/>
                <a:sym typeface="Luckiest Guy"/>
              </a:rPr>
              <a:t>C</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O</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M</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P</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O</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U</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N</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D</a:t>
            </a:r>
            <a:endParaRPr sz="3333">
              <a:solidFill>
                <a:srgbClr val="FF0000"/>
              </a:solidFill>
              <a:latin typeface="Luckiest Guy"/>
              <a:ea typeface="Luckiest Guy"/>
              <a:cs typeface="Luckiest Guy"/>
              <a:sym typeface="Luckiest Guy"/>
            </a:endParaRPr>
          </a:p>
          <a:p>
            <a:pPr algn="ct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T</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I</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M</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E</a:t>
            </a:r>
            <a:endParaRPr sz="3333">
              <a:solidFill>
                <a:srgbClr val="FF0000"/>
              </a:solidFill>
              <a:latin typeface="Luckiest Guy"/>
              <a:ea typeface="Luckiest Guy"/>
              <a:cs typeface="Luckiest Guy"/>
              <a:sym typeface="Luckiest Guy"/>
            </a:endParaRPr>
          </a:p>
          <a:p>
            <a:pPr algn="ctr"/>
            <a:endParaRPr sz="3333">
              <a:solidFill>
                <a:srgbClr val="FF0000"/>
              </a:solidFill>
              <a:latin typeface="Luckiest Guy"/>
              <a:ea typeface="Luckiest Guy"/>
              <a:cs typeface="Luckiest Guy"/>
              <a:sym typeface="Luckiest Guy"/>
            </a:endParaRPr>
          </a:p>
          <a:p>
            <a:pPr algn="ctr"/>
            <a:endParaRPr sz="3333">
              <a:solidFill>
                <a:srgbClr val="FF0000"/>
              </a:solidFill>
              <a:latin typeface="Luckiest Guy"/>
              <a:ea typeface="Luckiest Guy"/>
              <a:cs typeface="Luckiest Guy"/>
              <a:sym typeface="Luckiest Guy"/>
            </a:endParaRPr>
          </a:p>
        </p:txBody>
      </p:sp>
      <p:pic>
        <p:nvPicPr>
          <p:cNvPr id="260" name="Google Shape;260;p47">
            <a:hlinkClick r:id="rId3"/>
          </p:cNvPr>
          <p:cNvPicPr preferRelativeResize="0"/>
          <p:nvPr/>
        </p:nvPicPr>
        <p:blipFill rotWithShape="1">
          <a:blip r:embed="rId4">
            <a:alphaModFix/>
          </a:blip>
          <a:srcRect l="12438" r="12446"/>
          <a:stretch/>
        </p:blipFill>
        <p:spPr>
          <a:xfrm>
            <a:off x="2375500" y="0"/>
            <a:ext cx="9533432" cy="6858000"/>
          </a:xfrm>
          <a:prstGeom prst="rect">
            <a:avLst/>
          </a:prstGeom>
          <a:noFill/>
          <a:ln>
            <a:noFill/>
          </a:ln>
        </p:spPr>
      </p:pic>
      <p:sp>
        <p:nvSpPr>
          <p:cNvPr id="261" name="Google Shape;261;p47"/>
          <p:cNvSpPr txBox="1"/>
          <p:nvPr/>
        </p:nvSpPr>
        <p:spPr>
          <a:xfrm>
            <a:off x="9086300" y="6366600"/>
            <a:ext cx="2704000" cy="430847"/>
          </a:xfrm>
          <a:prstGeom prst="rect">
            <a:avLst/>
          </a:prstGeom>
          <a:noFill/>
          <a:ln>
            <a:noFill/>
          </a:ln>
        </p:spPr>
        <p:txBody>
          <a:bodyPr spcFirstLastPara="1" wrap="square" lIns="121900" tIns="121900" rIns="121900" bIns="121900" anchor="t" anchorCtr="0">
            <a:spAutoFit/>
          </a:bodyPr>
          <a:lstStyle/>
          <a:p>
            <a:r>
              <a:rPr lang="en" sz="1200" i="1"/>
              <a:t>Image from Music Theory Guy</a:t>
            </a:r>
            <a:endParaRPr sz="1200" i="1"/>
          </a:p>
        </p:txBody>
      </p:sp>
      <p:sp>
        <p:nvSpPr>
          <p:cNvPr id="262" name="Google Shape;262;p47"/>
          <p:cNvSpPr txBox="1"/>
          <p:nvPr/>
        </p:nvSpPr>
        <p:spPr>
          <a:xfrm>
            <a:off x="5414967" y="3855334"/>
            <a:ext cx="4976800" cy="677068"/>
          </a:xfrm>
          <a:prstGeom prst="rect">
            <a:avLst/>
          </a:prstGeom>
          <a:solidFill>
            <a:srgbClr val="FFF2CC"/>
          </a:solidFill>
          <a:ln>
            <a:noFill/>
          </a:ln>
        </p:spPr>
        <p:txBody>
          <a:bodyPr spcFirstLastPara="1" wrap="square" lIns="121900" tIns="121900" rIns="121900" bIns="121900" anchor="t" anchorCtr="0">
            <a:spAutoFit/>
          </a:bodyPr>
          <a:lstStyle/>
          <a:p>
            <a:r>
              <a:rPr lang="en" sz="2800" b="1">
                <a:solidFill>
                  <a:srgbClr val="9900FF"/>
                </a:solidFill>
              </a:rPr>
              <a:t>6 eighth note beats per bar</a:t>
            </a:r>
            <a:endParaRPr sz="2800" b="1">
              <a:solidFill>
                <a:srgbClr val="9900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9"/>
          <p:cNvSpPr txBox="1">
            <a:spLocks noGrp="1"/>
          </p:cNvSpPr>
          <p:nvPr>
            <p:ph type="title"/>
          </p:nvPr>
        </p:nvSpPr>
        <p:spPr>
          <a:xfrm>
            <a:off x="311067" y="872400"/>
            <a:ext cx="11360800" cy="763600"/>
          </a:xfrm>
          <a:prstGeom prst="rect">
            <a:avLst/>
          </a:prstGeom>
        </p:spPr>
        <p:txBody>
          <a:bodyPr spcFirstLastPara="1" vert="horz" wrap="square" lIns="121900" tIns="121900" rIns="121900" bIns="121900" rtlCol="0" anchor="t" anchorCtr="0">
            <a:noAutofit/>
          </a:bodyPr>
          <a:lstStyle/>
          <a:p>
            <a:pPr algn="r"/>
            <a:r>
              <a:rPr lang="en" sz="3600" dirty="0"/>
              <a:t>Counting 6/8 Time (a common compound time)</a:t>
            </a:r>
            <a:endParaRPr sz="3600" dirty="0"/>
          </a:p>
        </p:txBody>
      </p:sp>
      <p:pic>
        <p:nvPicPr>
          <p:cNvPr id="276" name="Google Shape;276;p49"/>
          <p:cNvPicPr preferRelativeResize="0"/>
          <p:nvPr/>
        </p:nvPicPr>
        <p:blipFill rotWithShape="1">
          <a:blip r:embed="rId3">
            <a:alphaModFix/>
          </a:blip>
          <a:srcRect l="15702" t="28210" r="21664" b="28824"/>
          <a:stretch/>
        </p:blipFill>
        <p:spPr>
          <a:xfrm>
            <a:off x="2101798" y="1543233"/>
            <a:ext cx="9779135" cy="3771533"/>
          </a:xfrm>
          <a:prstGeom prst="rect">
            <a:avLst/>
          </a:prstGeom>
          <a:noFill/>
          <a:ln>
            <a:noFill/>
          </a:ln>
        </p:spPr>
      </p:pic>
      <p:sp>
        <p:nvSpPr>
          <p:cNvPr id="277" name="Google Shape;277;p49"/>
          <p:cNvSpPr txBox="1"/>
          <p:nvPr/>
        </p:nvSpPr>
        <p:spPr>
          <a:xfrm>
            <a:off x="311067" y="14043"/>
            <a:ext cx="1555200" cy="7939634"/>
          </a:xfrm>
          <a:prstGeom prst="rect">
            <a:avLst/>
          </a:prstGeom>
          <a:solidFill>
            <a:srgbClr val="F2C099"/>
          </a:solidFill>
          <a:ln>
            <a:noFill/>
          </a:ln>
        </p:spPr>
        <p:txBody>
          <a:bodyPr spcFirstLastPara="1" wrap="square" lIns="121900" tIns="121900" rIns="121900" bIns="121900" anchor="t" anchorCtr="0">
            <a:spAutoFit/>
          </a:bodyPr>
          <a:lstStyle/>
          <a:p>
            <a:pPr algn="ctr"/>
            <a:r>
              <a:rPr lang="en" sz="3333">
                <a:solidFill>
                  <a:srgbClr val="FF0000"/>
                </a:solidFill>
                <a:latin typeface="Luckiest Guy"/>
                <a:ea typeface="Luckiest Guy"/>
                <a:cs typeface="Luckiest Guy"/>
                <a:sym typeface="Luckiest Guy"/>
              </a:rPr>
              <a:t>C</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O</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M</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P</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O</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U</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N</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D</a:t>
            </a:r>
            <a:endParaRPr sz="3333">
              <a:solidFill>
                <a:srgbClr val="FF0000"/>
              </a:solidFill>
              <a:latin typeface="Luckiest Guy"/>
              <a:ea typeface="Luckiest Guy"/>
              <a:cs typeface="Luckiest Guy"/>
              <a:sym typeface="Luckiest Guy"/>
            </a:endParaRPr>
          </a:p>
          <a:p>
            <a:pPr algn="ct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T</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I</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M</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E</a:t>
            </a:r>
            <a:endParaRPr sz="3333">
              <a:solidFill>
                <a:srgbClr val="FF0000"/>
              </a:solidFill>
              <a:latin typeface="Luckiest Guy"/>
              <a:ea typeface="Luckiest Guy"/>
              <a:cs typeface="Luckiest Guy"/>
              <a:sym typeface="Luckiest Guy"/>
            </a:endParaRPr>
          </a:p>
          <a:p>
            <a:pPr algn="ctr"/>
            <a:endParaRPr sz="3333">
              <a:solidFill>
                <a:srgbClr val="FF0000"/>
              </a:solidFill>
              <a:latin typeface="Luckiest Guy"/>
              <a:ea typeface="Luckiest Guy"/>
              <a:cs typeface="Luckiest Guy"/>
              <a:sym typeface="Luckiest Guy"/>
            </a:endParaRPr>
          </a:p>
          <a:p>
            <a:pPr algn="ctr"/>
            <a:endParaRPr sz="3333">
              <a:solidFill>
                <a:srgbClr val="FF0000"/>
              </a:solidFill>
              <a:latin typeface="Luckiest Guy"/>
              <a:ea typeface="Luckiest Guy"/>
              <a:cs typeface="Luckiest Guy"/>
              <a:sym typeface="Luckiest Guy"/>
            </a:endParaRPr>
          </a:p>
        </p:txBody>
      </p:sp>
      <p:pic>
        <p:nvPicPr>
          <p:cNvPr id="279" name="Google Shape;279;p49" descr="This rhythm lesson is all about how to understand and count in 6/8 time signature.  6/8 is known as a compound time signature, meaning that you can count it in two ways. &#10;&#10;If you are new to understanding how rhythm works, I recommend you take a look at this lesson here: https://goo.gl/mfk7a4&#10;&#10;Looking for real piano instruction that will take your playing to the next level?  My courses are just the thing for you!&#10;https://goo.gl/A3UGy6 - (Use Code &quot;youtube&quot; for 15% off!)&#10;&#10;&#10;--------- RECOMMENDED BOOKS AND EQUIPMENT (Affiliate) --------&#10;https://goo.gl/sSju5h&#10;&#10;-- SHOW YOUR A LESSONSONTHEWEB STUDENT WITH MERCH ----&#10;https://goo.gl/9Xz9Sg" title="How to Understand and Count in 6/8 Time Signature">
            <a:hlinkClick r:id="rId4"/>
          </p:cNvPr>
          <p:cNvPicPr preferRelativeResize="0"/>
          <p:nvPr/>
        </p:nvPicPr>
        <p:blipFill>
          <a:blip r:embed="rId5">
            <a:alphaModFix/>
          </a:blip>
          <a:stretch>
            <a:fillRect/>
          </a:stretch>
        </p:blipFill>
        <p:spPr>
          <a:xfrm>
            <a:off x="8692418" y="2304654"/>
            <a:ext cx="2795567" cy="20966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64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45E2A568-C888-469F-B7ED-8C3F51A1F2DA}"/>
              </a:ext>
            </a:extLst>
          </p:cNvPr>
          <p:cNvSpPr>
            <a:spLocks noGrp="1"/>
          </p:cNvSpPr>
          <p:nvPr>
            <p:ph type="title"/>
          </p:nvPr>
        </p:nvSpPr>
        <p:spPr>
          <a:xfrm>
            <a:off x="888631" y="4760132"/>
            <a:ext cx="3947420" cy="1777829"/>
          </a:xfrm>
        </p:spPr>
        <p:txBody>
          <a:bodyPr vert="horz" lIns="91440" tIns="45720" rIns="91440" bIns="45720" rtlCol="0" anchor="ctr">
            <a:normAutofit/>
          </a:bodyPr>
          <a:lstStyle/>
          <a:p>
            <a:pPr algn="ctr">
              <a:spcBef>
                <a:spcPct val="0"/>
              </a:spcBef>
            </a:pPr>
            <a:r>
              <a:rPr lang="en-US" sz="4000" kern="1200" dirty="0">
                <a:solidFill>
                  <a:schemeClr val="tx1"/>
                </a:solidFill>
                <a:latin typeface="+mj-lt"/>
                <a:ea typeface="+mj-ea"/>
                <a:cs typeface="+mj-cs"/>
              </a:rPr>
              <a:t>Finding Pulse in Compound Time</a:t>
            </a:r>
          </a:p>
        </p:txBody>
      </p:sp>
      <p:sp>
        <p:nvSpPr>
          <p:cNvPr id="32" name="Freeform: Shape 31">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Diagram&#10;&#10;Description automatically generated">
            <a:extLst>
              <a:ext uri="{FF2B5EF4-FFF2-40B4-BE49-F238E27FC236}">
                <a16:creationId xmlns:a16="http://schemas.microsoft.com/office/drawing/2014/main" id="{026F5F49-9802-4244-9CAD-AB24EE78DA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67" y="809894"/>
            <a:ext cx="10914060" cy="3083221"/>
          </a:xfrm>
          <a:prstGeom prst="rect">
            <a:avLst/>
          </a:prstGeom>
        </p:spPr>
      </p:pic>
      <p:sp>
        <p:nvSpPr>
          <p:cNvPr id="3" name="Text Placeholder 2">
            <a:extLst>
              <a:ext uri="{FF2B5EF4-FFF2-40B4-BE49-F238E27FC236}">
                <a16:creationId xmlns:a16="http://schemas.microsoft.com/office/drawing/2014/main" id="{8758C00D-3DF1-4EB2-93D6-E2FB238DBEB9}"/>
              </a:ext>
            </a:extLst>
          </p:cNvPr>
          <p:cNvSpPr>
            <a:spLocks noGrp="1"/>
          </p:cNvSpPr>
          <p:nvPr>
            <p:ph type="body" idx="1"/>
          </p:nvPr>
        </p:nvSpPr>
        <p:spPr>
          <a:xfrm>
            <a:off x="5118447" y="4767660"/>
            <a:ext cx="6281873" cy="1770300"/>
          </a:xfrm>
        </p:spPr>
        <p:txBody>
          <a:bodyPr vert="horz" lIns="91440" tIns="45720" rIns="91440" bIns="45720" rtlCol="0" anchor="ctr">
            <a:normAutofit fontScale="92500"/>
          </a:bodyPr>
          <a:lstStyle/>
          <a:p>
            <a:pPr marL="380985" indent="0">
              <a:spcAft>
                <a:spcPts val="600"/>
              </a:spcAft>
              <a:buNone/>
            </a:pPr>
            <a:r>
              <a:rPr lang="en-US" sz="2400" dirty="0"/>
              <a:t>O</a:t>
            </a:r>
            <a:r>
              <a:rPr lang="en-US" sz="2400" dirty="0">
                <a:effectLst/>
              </a:rPr>
              <a:t>ne can divide the top number by 3 and that will determine the number of pulses in a measure, then take the bottom number (the beat) and add 2 equivalent beats, those 3 beats in total will be the pulse value. See image </a:t>
            </a:r>
            <a:r>
              <a:rPr lang="en-US" sz="2400" dirty="0"/>
              <a:t>above</a:t>
            </a:r>
            <a:r>
              <a:rPr lang="en-US" sz="2400" dirty="0">
                <a:effectLst/>
              </a:rPr>
              <a:t>. </a:t>
            </a:r>
          </a:p>
        </p:txBody>
      </p:sp>
    </p:spTree>
    <p:extLst>
      <p:ext uri="{BB962C8B-B14F-4D97-AF65-F5344CB8AC3E}">
        <p14:creationId xmlns:p14="http://schemas.microsoft.com/office/powerpoint/2010/main" val="218444388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9075-CB8B-41F4-86DA-71B1DEADFA6A}"/>
              </a:ext>
            </a:extLst>
          </p:cNvPr>
          <p:cNvSpPr>
            <a:spLocks noGrp="1"/>
          </p:cNvSpPr>
          <p:nvPr>
            <p:ph type="title"/>
          </p:nvPr>
        </p:nvSpPr>
        <p:spPr>
          <a:xfrm>
            <a:off x="415600" y="692732"/>
            <a:ext cx="11360800" cy="763600"/>
          </a:xfrm>
        </p:spPr>
        <p:txBody>
          <a:bodyPr/>
          <a:lstStyle/>
          <a:p>
            <a:r>
              <a:rPr lang="en-CA" dirty="0"/>
              <a:t>Subdividing Compound Time</a:t>
            </a:r>
          </a:p>
        </p:txBody>
      </p:sp>
      <p:sp>
        <p:nvSpPr>
          <p:cNvPr id="3" name="Text Placeholder 2">
            <a:extLst>
              <a:ext uri="{FF2B5EF4-FFF2-40B4-BE49-F238E27FC236}">
                <a16:creationId xmlns:a16="http://schemas.microsoft.com/office/drawing/2014/main" id="{6A21C31C-B437-426C-8033-B0D7607665A2}"/>
              </a:ext>
            </a:extLst>
          </p:cNvPr>
          <p:cNvSpPr>
            <a:spLocks noGrp="1"/>
          </p:cNvSpPr>
          <p:nvPr>
            <p:ph type="body" idx="1"/>
          </p:nvPr>
        </p:nvSpPr>
        <p:spPr/>
        <p:txBody>
          <a:bodyPr/>
          <a:lstStyle/>
          <a:p>
            <a:r>
              <a:rPr lang="en-US" sz="2000" dirty="0">
                <a:effectLst/>
                <a:latin typeface="Arial" panose="020B0604020202020204" pitchFamily="34" charset="0"/>
                <a:ea typeface="Arial" panose="020B0604020202020204" pitchFamily="34" charset="0"/>
                <a:cs typeface="Arial" panose="020B0604020202020204" pitchFamily="34" charset="0"/>
              </a:rPr>
              <a:t>Subdividing in Compound time can be tricky, in the images below see the two most common ways. The first method is good but limited to subdivisions of no more than an eighth.</a:t>
            </a:r>
          </a:p>
          <a:p>
            <a:r>
              <a:rPr lang="en-US" sz="2000" dirty="0">
                <a:effectLst/>
                <a:latin typeface="Arial" panose="020B0604020202020204" pitchFamily="34" charset="0"/>
                <a:ea typeface="Arial" panose="020B0604020202020204" pitchFamily="34" charset="0"/>
                <a:cs typeface="Arial" panose="020B0604020202020204" pitchFamily="34" charset="0"/>
              </a:rPr>
              <a:t>This next method, although cumbersome at first, allows for greater subdivisions which will be necessary in higher levels.</a:t>
            </a:r>
            <a:endParaRPr lang="en-CA"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CA"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CA" sz="3200" dirty="0"/>
          </a:p>
        </p:txBody>
      </p:sp>
      <p:pic>
        <p:nvPicPr>
          <p:cNvPr id="4" name="Picture 3">
            <a:extLst>
              <a:ext uri="{FF2B5EF4-FFF2-40B4-BE49-F238E27FC236}">
                <a16:creationId xmlns:a16="http://schemas.microsoft.com/office/drawing/2014/main" id="{AE55701F-6910-4D81-8F1A-14EAE1E8A0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8078" y="2858396"/>
            <a:ext cx="5675844" cy="1342589"/>
          </a:xfrm>
          <a:prstGeom prst="rect">
            <a:avLst/>
          </a:prstGeom>
          <a:noFill/>
          <a:ln>
            <a:noFill/>
          </a:ln>
        </p:spPr>
      </p:pic>
      <p:pic>
        <p:nvPicPr>
          <p:cNvPr id="5" name="Picture 4">
            <a:extLst>
              <a:ext uri="{FF2B5EF4-FFF2-40B4-BE49-F238E27FC236}">
                <a16:creationId xmlns:a16="http://schemas.microsoft.com/office/drawing/2014/main" id="{86CD047B-F614-47AC-AAB9-D4E8BC0632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17" y="4382808"/>
            <a:ext cx="11364807" cy="1342589"/>
          </a:xfrm>
          <a:prstGeom prst="rect">
            <a:avLst/>
          </a:prstGeom>
          <a:noFill/>
          <a:ln>
            <a:noFill/>
          </a:ln>
        </p:spPr>
      </p:pic>
    </p:spTree>
    <p:extLst>
      <p:ext uri="{BB962C8B-B14F-4D97-AF65-F5344CB8AC3E}">
        <p14:creationId xmlns:p14="http://schemas.microsoft.com/office/powerpoint/2010/main" val="2859405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50"/>
          <p:cNvPicPr preferRelativeResize="0"/>
          <p:nvPr/>
        </p:nvPicPr>
        <p:blipFill rotWithShape="1">
          <a:blip r:embed="rId3">
            <a:alphaModFix/>
          </a:blip>
          <a:srcRect b="10031"/>
          <a:stretch/>
        </p:blipFill>
        <p:spPr>
          <a:xfrm>
            <a:off x="2374967" y="145251"/>
            <a:ext cx="9473115" cy="6567500"/>
          </a:xfrm>
          <a:prstGeom prst="rect">
            <a:avLst/>
          </a:prstGeom>
          <a:noFill/>
          <a:ln>
            <a:noFill/>
          </a:ln>
        </p:spPr>
      </p:pic>
      <p:sp>
        <p:nvSpPr>
          <p:cNvPr id="287" name="Google Shape;287;p50"/>
          <p:cNvSpPr txBox="1"/>
          <p:nvPr/>
        </p:nvSpPr>
        <p:spPr>
          <a:xfrm>
            <a:off x="311067" y="145267"/>
            <a:ext cx="1555200" cy="7939634"/>
          </a:xfrm>
          <a:prstGeom prst="rect">
            <a:avLst/>
          </a:prstGeom>
          <a:solidFill>
            <a:srgbClr val="F2C099"/>
          </a:solidFill>
          <a:ln>
            <a:noFill/>
          </a:ln>
        </p:spPr>
        <p:txBody>
          <a:bodyPr spcFirstLastPara="1" wrap="square" lIns="121900" tIns="121900" rIns="121900" bIns="121900" anchor="t" anchorCtr="0">
            <a:spAutoFit/>
          </a:bodyPr>
          <a:lstStyle/>
          <a:p>
            <a:pPr algn="ctr"/>
            <a:r>
              <a:rPr lang="en" sz="3333">
                <a:solidFill>
                  <a:srgbClr val="FF0000"/>
                </a:solidFill>
                <a:latin typeface="Luckiest Guy"/>
                <a:ea typeface="Luckiest Guy"/>
                <a:cs typeface="Luckiest Guy"/>
                <a:sym typeface="Luckiest Guy"/>
              </a:rPr>
              <a:t>C</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O</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M</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P</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O</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U</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N</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D</a:t>
            </a:r>
            <a:endParaRPr sz="3333">
              <a:solidFill>
                <a:srgbClr val="FF0000"/>
              </a:solidFill>
              <a:latin typeface="Luckiest Guy"/>
              <a:ea typeface="Luckiest Guy"/>
              <a:cs typeface="Luckiest Guy"/>
              <a:sym typeface="Luckiest Guy"/>
            </a:endParaRPr>
          </a:p>
          <a:p>
            <a:pPr algn="ct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T</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I</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M</a:t>
            </a:r>
            <a:endParaRPr sz="3333">
              <a:solidFill>
                <a:srgbClr val="FF0000"/>
              </a:solidFill>
              <a:latin typeface="Luckiest Guy"/>
              <a:ea typeface="Luckiest Guy"/>
              <a:cs typeface="Luckiest Guy"/>
              <a:sym typeface="Luckiest Guy"/>
            </a:endParaRPr>
          </a:p>
          <a:p>
            <a:pPr algn="ctr"/>
            <a:r>
              <a:rPr lang="en" sz="3333">
                <a:solidFill>
                  <a:srgbClr val="FF0000"/>
                </a:solidFill>
                <a:latin typeface="Luckiest Guy"/>
                <a:ea typeface="Luckiest Guy"/>
                <a:cs typeface="Luckiest Guy"/>
                <a:sym typeface="Luckiest Guy"/>
              </a:rPr>
              <a:t>E</a:t>
            </a:r>
            <a:endParaRPr sz="3333">
              <a:solidFill>
                <a:srgbClr val="FF0000"/>
              </a:solidFill>
              <a:latin typeface="Luckiest Guy"/>
              <a:ea typeface="Luckiest Guy"/>
              <a:cs typeface="Luckiest Guy"/>
              <a:sym typeface="Luckiest Guy"/>
            </a:endParaRPr>
          </a:p>
          <a:p>
            <a:pPr algn="ctr"/>
            <a:endParaRPr sz="3333">
              <a:solidFill>
                <a:srgbClr val="FF0000"/>
              </a:solidFill>
              <a:latin typeface="Luckiest Guy"/>
              <a:ea typeface="Luckiest Guy"/>
              <a:cs typeface="Luckiest Guy"/>
              <a:sym typeface="Luckiest Guy"/>
            </a:endParaRPr>
          </a:p>
          <a:p>
            <a:pPr algn="ctr"/>
            <a:endParaRPr sz="3333">
              <a:solidFill>
                <a:srgbClr val="FF0000"/>
              </a:solidFill>
              <a:latin typeface="Luckiest Guy"/>
              <a:ea typeface="Luckiest Guy"/>
              <a:cs typeface="Luckiest Guy"/>
              <a:sym typeface="Luckiest Guy"/>
            </a:endParaRPr>
          </a:p>
        </p:txBody>
      </p:sp>
      <p:sp>
        <p:nvSpPr>
          <p:cNvPr id="288" name="Google Shape;288;p50"/>
          <p:cNvSpPr txBox="1"/>
          <p:nvPr/>
        </p:nvSpPr>
        <p:spPr>
          <a:xfrm>
            <a:off x="2873533" y="2647201"/>
            <a:ext cx="2088400" cy="902643"/>
          </a:xfrm>
          <a:prstGeom prst="rect">
            <a:avLst/>
          </a:prstGeom>
          <a:solidFill>
            <a:srgbClr val="F3F3F3"/>
          </a:solidFill>
          <a:ln>
            <a:noFill/>
          </a:ln>
        </p:spPr>
        <p:txBody>
          <a:bodyPr spcFirstLastPara="1" wrap="square" lIns="121900" tIns="121900" rIns="121900" bIns="121900" anchor="t" anchorCtr="0">
            <a:spAutoFit/>
          </a:bodyPr>
          <a:lstStyle/>
          <a:p>
            <a:pPr algn="ctr"/>
            <a:r>
              <a:rPr lang="en" sz="2133" b="1"/>
              <a:t>Dotted </a:t>
            </a:r>
            <a:endParaRPr sz="2133" b="1"/>
          </a:p>
          <a:p>
            <a:pPr algn="ctr"/>
            <a:r>
              <a:rPr lang="en" sz="2133" b="1"/>
              <a:t>Quarter Note</a:t>
            </a:r>
            <a:endParaRPr sz="2133" b="1"/>
          </a:p>
        </p:txBody>
      </p:sp>
      <p:sp>
        <p:nvSpPr>
          <p:cNvPr id="289" name="Google Shape;289;p50"/>
          <p:cNvSpPr txBox="1"/>
          <p:nvPr/>
        </p:nvSpPr>
        <p:spPr>
          <a:xfrm>
            <a:off x="2873533" y="3968001"/>
            <a:ext cx="2088400" cy="902643"/>
          </a:xfrm>
          <a:prstGeom prst="rect">
            <a:avLst/>
          </a:prstGeom>
          <a:solidFill>
            <a:srgbClr val="F3F3F3"/>
          </a:solidFill>
          <a:ln>
            <a:noFill/>
          </a:ln>
        </p:spPr>
        <p:txBody>
          <a:bodyPr spcFirstLastPara="1" wrap="square" lIns="121900" tIns="121900" rIns="121900" bIns="121900" anchor="t" anchorCtr="0">
            <a:spAutoFit/>
          </a:bodyPr>
          <a:lstStyle/>
          <a:p>
            <a:pPr algn="ctr"/>
            <a:r>
              <a:rPr lang="en" sz="2133" b="1"/>
              <a:t>Dotted </a:t>
            </a:r>
            <a:endParaRPr sz="2133" b="1"/>
          </a:p>
          <a:p>
            <a:pPr algn="ctr"/>
            <a:r>
              <a:rPr lang="en" sz="2133" b="1"/>
              <a:t>Half Note</a:t>
            </a:r>
            <a:endParaRPr sz="2133" b="1"/>
          </a:p>
        </p:txBody>
      </p:sp>
      <p:sp>
        <p:nvSpPr>
          <p:cNvPr id="290" name="Google Shape;290;p50"/>
          <p:cNvSpPr txBox="1"/>
          <p:nvPr/>
        </p:nvSpPr>
        <p:spPr>
          <a:xfrm>
            <a:off x="2873533" y="5187201"/>
            <a:ext cx="2088400" cy="902643"/>
          </a:xfrm>
          <a:prstGeom prst="rect">
            <a:avLst/>
          </a:prstGeom>
          <a:solidFill>
            <a:srgbClr val="F3F3F3"/>
          </a:solidFill>
          <a:ln>
            <a:noFill/>
          </a:ln>
        </p:spPr>
        <p:txBody>
          <a:bodyPr spcFirstLastPara="1" wrap="square" lIns="121900" tIns="121900" rIns="121900" bIns="121900" anchor="t" anchorCtr="0">
            <a:spAutoFit/>
          </a:bodyPr>
          <a:lstStyle/>
          <a:p>
            <a:pPr algn="ctr"/>
            <a:r>
              <a:rPr lang="en" sz="2133" b="1"/>
              <a:t>Dotted </a:t>
            </a:r>
            <a:endParaRPr sz="2133" b="1"/>
          </a:p>
          <a:p>
            <a:pPr algn="ctr"/>
            <a:r>
              <a:rPr lang="en" sz="2133" b="1"/>
              <a:t>Eighth Note</a:t>
            </a:r>
            <a:endParaRPr sz="2133" b="1"/>
          </a:p>
        </p:txBody>
      </p:sp>
      <p:sp>
        <p:nvSpPr>
          <p:cNvPr id="291" name="Google Shape;291;p50"/>
          <p:cNvSpPr txBox="1"/>
          <p:nvPr/>
        </p:nvSpPr>
        <p:spPr>
          <a:xfrm>
            <a:off x="2992033" y="6341667"/>
            <a:ext cx="4562000" cy="430847"/>
          </a:xfrm>
          <a:prstGeom prst="rect">
            <a:avLst/>
          </a:prstGeom>
          <a:noFill/>
          <a:ln>
            <a:noFill/>
          </a:ln>
        </p:spPr>
        <p:txBody>
          <a:bodyPr spcFirstLastPara="1" wrap="square" lIns="121900" tIns="121900" rIns="121900" bIns="121900" anchor="t" anchorCtr="0">
            <a:spAutoFit/>
          </a:bodyPr>
          <a:lstStyle/>
          <a:p>
            <a:r>
              <a:rPr lang="en" sz="1200" i="1"/>
              <a:t>Image from Hello Music Theory</a:t>
            </a:r>
            <a:endParaRPr sz="1200" i="1"/>
          </a:p>
        </p:txBody>
      </p:sp>
      <p:sp>
        <p:nvSpPr>
          <p:cNvPr id="292" name="Google Shape;292;p50"/>
          <p:cNvSpPr txBox="1"/>
          <p:nvPr/>
        </p:nvSpPr>
        <p:spPr>
          <a:xfrm>
            <a:off x="2873533" y="1834401"/>
            <a:ext cx="2088400" cy="574412"/>
          </a:xfrm>
          <a:prstGeom prst="rect">
            <a:avLst/>
          </a:prstGeom>
          <a:solidFill>
            <a:srgbClr val="F3F3F3"/>
          </a:solidFill>
          <a:ln>
            <a:noFill/>
          </a:ln>
        </p:spPr>
        <p:txBody>
          <a:bodyPr spcFirstLastPara="1" wrap="square" lIns="121900" tIns="121900" rIns="121900" bIns="121900" anchor="t" anchorCtr="0">
            <a:spAutoFit/>
          </a:bodyPr>
          <a:lstStyle/>
          <a:p>
            <a:pPr algn="ctr"/>
            <a:r>
              <a:rPr lang="en" sz="2133" b="1"/>
              <a:t>Type of Pulse</a:t>
            </a:r>
            <a:endParaRPr sz="2133" b="1"/>
          </a:p>
        </p:txBody>
      </p:sp>
      <p:sp>
        <p:nvSpPr>
          <p:cNvPr id="293" name="Google Shape;293;p50"/>
          <p:cNvSpPr txBox="1"/>
          <p:nvPr/>
        </p:nvSpPr>
        <p:spPr>
          <a:xfrm>
            <a:off x="5760320" y="3130239"/>
            <a:ext cx="5747200" cy="615513"/>
          </a:xfrm>
          <a:prstGeom prst="rect">
            <a:avLst/>
          </a:prstGeom>
          <a:noFill/>
          <a:ln>
            <a:noFill/>
          </a:ln>
        </p:spPr>
        <p:txBody>
          <a:bodyPr spcFirstLastPara="1" wrap="square" lIns="121900" tIns="121900" rIns="121900" bIns="121900" anchor="t" anchorCtr="0">
            <a:spAutoFit/>
          </a:bodyPr>
          <a:lstStyle/>
          <a:p>
            <a:r>
              <a:rPr lang="en" sz="2400" dirty="0"/>
              <a:t>S       w		  S     w    w	       S   w  M  w</a:t>
            </a:r>
            <a:endParaRP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1"/>
          <p:cNvSpPr txBox="1">
            <a:spLocks noGrp="1"/>
          </p:cNvSpPr>
          <p:nvPr>
            <p:ph type="title"/>
          </p:nvPr>
        </p:nvSpPr>
        <p:spPr>
          <a:xfrm>
            <a:off x="352060" y="967133"/>
            <a:ext cx="11360800" cy="763600"/>
          </a:xfrm>
          <a:prstGeom prst="rect">
            <a:avLst/>
          </a:prstGeom>
        </p:spPr>
        <p:txBody>
          <a:bodyPr spcFirstLastPara="1" vert="horz" wrap="square" lIns="121900" tIns="121900" rIns="121900" bIns="121900" rtlCol="0" anchor="t" anchorCtr="0">
            <a:noAutofit/>
          </a:bodyPr>
          <a:lstStyle/>
          <a:p>
            <a:r>
              <a:rPr lang="en" dirty="0"/>
              <a:t>Counting in Compound Time</a:t>
            </a:r>
            <a:endParaRPr dirty="0"/>
          </a:p>
          <a:p>
            <a:pPr marL="118531">
              <a:buSzPts val="2200"/>
            </a:pPr>
            <a:r>
              <a:rPr lang="en" sz="2933" dirty="0"/>
              <a:t>Let’s annotate: Add bar lines, and take turns putting in counting</a:t>
            </a:r>
            <a:endParaRPr sz="2933" dirty="0"/>
          </a:p>
        </p:txBody>
      </p:sp>
      <p:pic>
        <p:nvPicPr>
          <p:cNvPr id="299" name="Google Shape;299;p51"/>
          <p:cNvPicPr preferRelativeResize="0"/>
          <p:nvPr/>
        </p:nvPicPr>
        <p:blipFill>
          <a:blip r:embed="rId3">
            <a:alphaModFix/>
          </a:blip>
          <a:stretch>
            <a:fillRect/>
          </a:stretch>
        </p:blipFill>
        <p:spPr>
          <a:xfrm>
            <a:off x="260373" y="2417833"/>
            <a:ext cx="11212767" cy="1440800"/>
          </a:xfrm>
          <a:prstGeom prst="rect">
            <a:avLst/>
          </a:prstGeom>
          <a:noFill/>
          <a:ln>
            <a:noFill/>
          </a:ln>
        </p:spPr>
      </p:pic>
      <p:sp>
        <p:nvSpPr>
          <p:cNvPr id="300" name="Google Shape;300;p51"/>
          <p:cNvSpPr txBox="1"/>
          <p:nvPr/>
        </p:nvSpPr>
        <p:spPr>
          <a:xfrm>
            <a:off x="994500" y="2595466"/>
            <a:ext cx="1066400" cy="1354176"/>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ctr"/>
            <a:r>
              <a:rPr lang="en" sz="3600"/>
              <a:t>9</a:t>
            </a:r>
            <a:endParaRPr sz="3600"/>
          </a:p>
          <a:p>
            <a:pPr algn="ctr"/>
            <a:r>
              <a:rPr lang="en" sz="3600"/>
              <a:t>8</a:t>
            </a:r>
            <a:endParaRPr sz="3600"/>
          </a:p>
        </p:txBody>
      </p:sp>
      <p:pic>
        <p:nvPicPr>
          <p:cNvPr id="301" name="Google Shape;301;p51"/>
          <p:cNvPicPr preferRelativeResize="0"/>
          <p:nvPr/>
        </p:nvPicPr>
        <p:blipFill rotWithShape="1">
          <a:blip r:embed="rId4">
            <a:alphaModFix/>
          </a:blip>
          <a:srcRect r="5678"/>
          <a:stretch/>
        </p:blipFill>
        <p:spPr>
          <a:xfrm>
            <a:off x="356367" y="4469233"/>
            <a:ext cx="6397935" cy="1316267"/>
          </a:xfrm>
          <a:prstGeom prst="rect">
            <a:avLst/>
          </a:prstGeom>
          <a:noFill/>
          <a:ln>
            <a:noFill/>
          </a:ln>
        </p:spPr>
      </p:pic>
      <p:sp>
        <p:nvSpPr>
          <p:cNvPr id="302" name="Google Shape;302;p51"/>
          <p:cNvSpPr txBox="1"/>
          <p:nvPr/>
        </p:nvSpPr>
        <p:spPr>
          <a:xfrm>
            <a:off x="994500" y="4520434"/>
            <a:ext cx="1066400" cy="1354176"/>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ctr"/>
            <a:r>
              <a:rPr lang="en" sz="3600"/>
              <a:t>6</a:t>
            </a:r>
            <a:endParaRPr sz="3600"/>
          </a:p>
          <a:p>
            <a:pPr algn="ctr"/>
            <a:r>
              <a:rPr lang="en" sz="3600"/>
              <a:t>8</a:t>
            </a:r>
            <a:endParaRPr sz="3600"/>
          </a:p>
        </p:txBody>
      </p:sp>
      <p:pic>
        <p:nvPicPr>
          <p:cNvPr id="303" name="Google Shape;303;p51"/>
          <p:cNvPicPr preferRelativeResize="0"/>
          <p:nvPr/>
        </p:nvPicPr>
        <p:blipFill rotWithShape="1">
          <a:blip r:embed="rId5">
            <a:alphaModFix/>
          </a:blip>
          <a:srcRect l="24721"/>
          <a:stretch/>
        </p:blipFill>
        <p:spPr>
          <a:xfrm>
            <a:off x="6551101" y="4440167"/>
            <a:ext cx="4727732" cy="1354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2"/>
          <p:cNvSpPr txBox="1">
            <a:spLocks noGrp="1"/>
          </p:cNvSpPr>
          <p:nvPr>
            <p:ph type="title"/>
          </p:nvPr>
        </p:nvSpPr>
        <p:spPr>
          <a:xfrm>
            <a:off x="631367" y="1070446"/>
            <a:ext cx="11360800" cy="763600"/>
          </a:xfrm>
          <a:prstGeom prst="rect">
            <a:avLst/>
          </a:prstGeom>
        </p:spPr>
        <p:txBody>
          <a:bodyPr spcFirstLastPara="1" vert="horz" wrap="square" lIns="121900" tIns="121900" rIns="121900" bIns="121900" rtlCol="0" anchor="t" anchorCtr="0">
            <a:noAutofit/>
          </a:bodyPr>
          <a:lstStyle/>
          <a:p>
            <a:r>
              <a:rPr lang="en" dirty="0"/>
              <a:t>Do we Understand how Compound Time Works?</a:t>
            </a:r>
            <a:endParaRPr dirty="0"/>
          </a:p>
        </p:txBody>
      </p:sp>
      <p:pic>
        <p:nvPicPr>
          <p:cNvPr id="5" name="Picture 4" descr="Icon&#10;&#10;Description automatically generated">
            <a:extLst>
              <a:ext uri="{FF2B5EF4-FFF2-40B4-BE49-F238E27FC236}">
                <a16:creationId xmlns:a16="http://schemas.microsoft.com/office/drawing/2014/main" id="{12A469A4-5A4F-44FA-874F-7A5D334FA2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6446" y="2202902"/>
            <a:ext cx="5834063" cy="291703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3"/>
          <p:cNvSpPr txBox="1">
            <a:spLocks noGrp="1"/>
          </p:cNvSpPr>
          <p:nvPr>
            <p:ph type="title"/>
          </p:nvPr>
        </p:nvSpPr>
        <p:spPr>
          <a:xfrm>
            <a:off x="415600" y="862000"/>
            <a:ext cx="11360800" cy="763600"/>
          </a:xfrm>
          <a:prstGeom prst="rect">
            <a:avLst/>
          </a:prstGeom>
        </p:spPr>
        <p:txBody>
          <a:bodyPr spcFirstLastPara="1" vert="horz" wrap="square" lIns="121900" tIns="121900" rIns="121900" bIns="121900" rtlCol="0" anchor="t" anchorCtr="0">
            <a:noAutofit/>
          </a:bodyPr>
          <a:lstStyle/>
          <a:p>
            <a:r>
              <a:rPr lang="en" sz="3333" dirty="0"/>
              <a:t>Understanding triplet eighth notes</a:t>
            </a:r>
            <a:endParaRPr dirty="0"/>
          </a:p>
        </p:txBody>
      </p:sp>
      <p:sp>
        <p:nvSpPr>
          <p:cNvPr id="316" name="Google Shape;316;p53"/>
          <p:cNvSpPr txBox="1">
            <a:spLocks noGrp="1"/>
          </p:cNvSpPr>
          <p:nvPr>
            <p:ph type="body" idx="1"/>
          </p:nvPr>
        </p:nvSpPr>
        <p:spPr>
          <a:xfrm>
            <a:off x="415600" y="1625600"/>
            <a:ext cx="11360800" cy="4924400"/>
          </a:xfrm>
          <a:prstGeom prst="rect">
            <a:avLst/>
          </a:prstGeom>
        </p:spPr>
        <p:txBody>
          <a:bodyPr spcFirstLastPara="1" vert="horz" wrap="square" lIns="121900" tIns="121900" rIns="121900" bIns="121900" rtlCol="0" anchor="t" anchorCtr="0">
            <a:noAutofit/>
          </a:bodyPr>
          <a:lstStyle/>
          <a:p>
            <a:pPr>
              <a:buClr>
                <a:srgbClr val="000000"/>
              </a:buClr>
              <a:buFont typeface="Architects Daughter"/>
              <a:buAutoNum type="alphaUcPeriod"/>
            </a:pPr>
            <a:r>
              <a:rPr lang="en" dirty="0">
                <a:solidFill>
                  <a:srgbClr val="000000"/>
                </a:solidFill>
                <a:latin typeface="Architects Daughter"/>
                <a:ea typeface="Architects Daughter"/>
                <a:cs typeface="Architects Daughter"/>
                <a:sym typeface="Architects Daughter"/>
              </a:rPr>
              <a:t>Triples are ... 3 equal subdivisions over what would normally be 2 subdivisions of the same note.  </a:t>
            </a:r>
            <a:endParaRPr dirty="0">
              <a:solidFill>
                <a:srgbClr val="000000"/>
              </a:solidFill>
              <a:latin typeface="Architects Daughter"/>
              <a:ea typeface="Architects Daughter"/>
              <a:cs typeface="Architects Daughter"/>
              <a:sym typeface="Architects Daughter"/>
            </a:endParaRPr>
          </a:p>
          <a:p>
            <a:pPr indent="0">
              <a:spcBef>
                <a:spcPts val="2133"/>
              </a:spcBef>
              <a:buNone/>
            </a:pPr>
            <a:r>
              <a:rPr lang="en" dirty="0">
                <a:solidFill>
                  <a:srgbClr val="000000"/>
                </a:solidFill>
                <a:latin typeface="Architects Daughter"/>
                <a:ea typeface="Architects Daughter"/>
                <a:cs typeface="Architects Daughter"/>
                <a:sym typeface="Architects Daughter"/>
              </a:rPr>
              <a:t>Triplets (group of 3 notes) in time signatures where the normal amount of notes per beat is NOT divisible by 3. Given this information, Triplets can only be inserted into a Simple metre, for example…</a:t>
            </a:r>
            <a:endParaRPr dirty="0">
              <a:solidFill>
                <a:srgbClr val="000000"/>
              </a:solidFill>
              <a:latin typeface="Architects Daughter"/>
              <a:ea typeface="Architects Daughter"/>
              <a:cs typeface="Architects Daughter"/>
              <a:sym typeface="Architects Daughter"/>
            </a:endParaRPr>
          </a:p>
          <a:p>
            <a:pPr indent="0">
              <a:spcBef>
                <a:spcPts val="2133"/>
              </a:spcBef>
              <a:buNone/>
            </a:pPr>
            <a:endParaRPr dirty="0">
              <a:solidFill>
                <a:srgbClr val="000000"/>
              </a:solidFill>
              <a:latin typeface="Architects Daughter"/>
              <a:ea typeface="Architects Daughter"/>
              <a:cs typeface="Architects Daughter"/>
              <a:sym typeface="Architects Daughter"/>
            </a:endParaRPr>
          </a:p>
          <a:p>
            <a:pPr indent="0">
              <a:spcBef>
                <a:spcPts val="2133"/>
              </a:spcBef>
              <a:buNone/>
            </a:pPr>
            <a:endParaRPr dirty="0">
              <a:solidFill>
                <a:srgbClr val="000000"/>
              </a:solidFill>
              <a:latin typeface="Architects Daughter"/>
              <a:ea typeface="Architects Daughter"/>
              <a:cs typeface="Architects Daughter"/>
              <a:sym typeface="Architects Daughter"/>
            </a:endParaRPr>
          </a:p>
          <a:p>
            <a:pPr indent="0">
              <a:spcBef>
                <a:spcPts val="2133"/>
              </a:spcBef>
              <a:spcAft>
                <a:spcPts val="2133"/>
              </a:spcAft>
              <a:buNone/>
            </a:pPr>
            <a:r>
              <a:rPr lang="en" dirty="0">
                <a:solidFill>
                  <a:srgbClr val="000000"/>
                </a:solidFill>
                <a:latin typeface="Architects Daughter"/>
                <a:ea typeface="Architects Daughter"/>
                <a:cs typeface="Architects Daughter"/>
                <a:sym typeface="Architects Daughter"/>
              </a:rPr>
              <a:t>				         </a:t>
            </a:r>
            <a:r>
              <a:rPr lang="en" sz="4000" dirty="0">
                <a:solidFill>
                  <a:srgbClr val="000000"/>
                </a:solidFill>
                <a:latin typeface="Architects Daughter"/>
                <a:ea typeface="Architects Daughter"/>
                <a:cs typeface="Architects Daughter"/>
                <a:sym typeface="Architects Daughter"/>
              </a:rPr>
              <a:t>1   2-</a:t>
            </a:r>
            <a:r>
              <a:rPr lang="en" sz="1733" dirty="0">
                <a:solidFill>
                  <a:srgbClr val="000000"/>
                </a:solidFill>
                <a:latin typeface="Architects Daughter"/>
                <a:ea typeface="Architects Daughter"/>
                <a:cs typeface="Architects Daughter"/>
                <a:sym typeface="Architects Daughter"/>
              </a:rPr>
              <a:t>trip-let  </a:t>
            </a:r>
            <a:r>
              <a:rPr lang="en" sz="4000" dirty="0">
                <a:solidFill>
                  <a:srgbClr val="000000"/>
                </a:solidFill>
                <a:latin typeface="Architects Daughter"/>
                <a:ea typeface="Architects Daughter"/>
                <a:cs typeface="Architects Daughter"/>
                <a:sym typeface="Architects Daughter"/>
              </a:rPr>
              <a:t>3  4-</a:t>
            </a:r>
            <a:r>
              <a:rPr lang="en" sz="1733" dirty="0">
                <a:solidFill>
                  <a:srgbClr val="000000"/>
                </a:solidFill>
                <a:latin typeface="Architects Daughter"/>
                <a:ea typeface="Architects Daughter"/>
                <a:cs typeface="Architects Daughter"/>
                <a:sym typeface="Architects Daughter"/>
              </a:rPr>
              <a:t>trip-let</a:t>
            </a:r>
            <a:endParaRPr sz="1733" dirty="0">
              <a:solidFill>
                <a:srgbClr val="000000"/>
              </a:solidFill>
              <a:latin typeface="Architects Daughter"/>
              <a:ea typeface="Architects Daughter"/>
              <a:cs typeface="Architects Daughter"/>
              <a:sym typeface="Architects Daughter"/>
            </a:endParaRPr>
          </a:p>
        </p:txBody>
      </p:sp>
      <p:pic>
        <p:nvPicPr>
          <p:cNvPr id="317" name="Google Shape;317;p53"/>
          <p:cNvPicPr preferRelativeResize="0"/>
          <p:nvPr/>
        </p:nvPicPr>
        <p:blipFill>
          <a:blip r:embed="rId3">
            <a:alphaModFix/>
          </a:blip>
          <a:stretch>
            <a:fillRect/>
          </a:stretch>
        </p:blipFill>
        <p:spPr>
          <a:xfrm>
            <a:off x="3407803" y="3560353"/>
            <a:ext cx="5155867" cy="215133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4"/>
          <p:cNvSpPr txBox="1">
            <a:spLocks noGrp="1"/>
          </p:cNvSpPr>
          <p:nvPr>
            <p:ph type="title"/>
          </p:nvPr>
        </p:nvSpPr>
        <p:spPr>
          <a:xfrm>
            <a:off x="415600" y="1202967"/>
            <a:ext cx="11360800" cy="763600"/>
          </a:xfrm>
          <a:prstGeom prst="rect">
            <a:avLst/>
          </a:prstGeom>
        </p:spPr>
        <p:txBody>
          <a:bodyPr spcFirstLastPara="1" vert="horz" wrap="square" lIns="121900" tIns="121900" rIns="121900" bIns="121900" rtlCol="0" anchor="t" anchorCtr="0">
            <a:noAutofit/>
          </a:bodyPr>
          <a:lstStyle/>
          <a:p>
            <a:r>
              <a:rPr lang="en" dirty="0"/>
              <a:t>Counting Triplets in simple time</a:t>
            </a:r>
            <a:endParaRPr dirty="0"/>
          </a:p>
        </p:txBody>
      </p:sp>
      <p:pic>
        <p:nvPicPr>
          <p:cNvPr id="323" name="Google Shape;323;p54"/>
          <p:cNvPicPr preferRelativeResize="0"/>
          <p:nvPr/>
        </p:nvPicPr>
        <p:blipFill>
          <a:blip r:embed="rId3">
            <a:alphaModFix/>
          </a:blip>
          <a:stretch>
            <a:fillRect/>
          </a:stretch>
        </p:blipFill>
        <p:spPr>
          <a:xfrm>
            <a:off x="1562667" y="2403368"/>
            <a:ext cx="8644500" cy="2469833"/>
          </a:xfrm>
          <a:prstGeom prst="rect">
            <a:avLst/>
          </a:prstGeom>
          <a:noFill/>
          <a:ln>
            <a:noFill/>
          </a:ln>
        </p:spPr>
      </p:pic>
      <p:sp>
        <p:nvSpPr>
          <p:cNvPr id="5" name="TextBox 4">
            <a:extLst>
              <a:ext uri="{FF2B5EF4-FFF2-40B4-BE49-F238E27FC236}">
                <a16:creationId xmlns:a16="http://schemas.microsoft.com/office/drawing/2014/main" id="{88E520A9-9CDD-44D0-8834-8221B3B0D8B9}"/>
              </a:ext>
            </a:extLst>
          </p:cNvPr>
          <p:cNvSpPr txBox="1"/>
          <p:nvPr/>
        </p:nvSpPr>
        <p:spPr>
          <a:xfrm>
            <a:off x="826417" y="5103469"/>
            <a:ext cx="11140296" cy="646331"/>
          </a:xfrm>
          <a:prstGeom prst="rect">
            <a:avLst/>
          </a:prstGeom>
          <a:noFill/>
        </p:spPr>
        <p:txBody>
          <a:bodyPr wrap="square">
            <a:spAutoFit/>
          </a:bodyPr>
          <a:lstStyle/>
          <a:p>
            <a:pPr algn="ctr">
              <a:spcAft>
                <a:spcPts val="1200"/>
              </a:spcAft>
            </a:pPr>
            <a:r>
              <a:rPr lang="en-US" sz="1800" i="1" dirty="0">
                <a:effectLst/>
                <a:latin typeface="Arial" panose="020B0604020202020204" pitchFamily="34" charset="0"/>
                <a:ea typeface="Arial" panose="020B0604020202020204" pitchFamily="34" charset="0"/>
                <a:cs typeface="Arial" panose="020B0604020202020204" pitchFamily="34" charset="0"/>
              </a:rPr>
              <a:t>It is important to note that there are many counting systems, all are valid if they allow </a:t>
            </a:r>
            <a:r>
              <a:rPr lang="en-US" i="1" dirty="0">
                <a:latin typeface="Arial" panose="020B0604020202020204" pitchFamily="34" charset="0"/>
                <a:ea typeface="Arial" panose="020B0604020202020204" pitchFamily="34" charset="0"/>
                <a:cs typeface="Arial" panose="020B0604020202020204" pitchFamily="34" charset="0"/>
              </a:rPr>
              <a:t>you</a:t>
            </a:r>
            <a:r>
              <a:rPr lang="en-US" sz="1800" i="1" dirty="0">
                <a:effectLst/>
                <a:latin typeface="Arial" panose="020B0604020202020204" pitchFamily="34" charset="0"/>
                <a:ea typeface="Arial" panose="020B0604020202020204" pitchFamily="34" charset="0"/>
                <a:cs typeface="Arial" panose="020B0604020202020204" pitchFamily="34" charset="0"/>
              </a:rPr>
              <a:t> to demonstrate counting rhythms successfully. </a:t>
            </a:r>
            <a:endParaRPr lang="en-CA" sz="2000" i="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lgn="ctr">
              <a:lnSpc>
                <a:spcPct val="106666"/>
              </a:lnSpc>
              <a:buClr>
                <a:schemeClr val="dk1"/>
              </a:buClr>
              <a:buSzPts val="1100"/>
              <a:buNone/>
            </a:pPr>
            <a:r>
              <a:rPr lang="en" sz="4000">
                <a:solidFill>
                  <a:schemeClr val="dk1"/>
                </a:solidFill>
                <a:latin typeface="Architects Daughter"/>
                <a:ea typeface="Architects Daughter"/>
                <a:cs typeface="Architects Daughter"/>
                <a:sym typeface="Architects Daughter"/>
              </a:rPr>
              <a:t>Melody and harmony are created by combining notes. The distance between notes is called an interval. </a:t>
            </a:r>
            <a:endParaRPr sz="4000">
              <a:latin typeface="Architects Daughter"/>
              <a:ea typeface="Architects Daughter"/>
              <a:cs typeface="Architects Daughter"/>
              <a:sym typeface="Architects Daughte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4FE70E86-779D-4922-A020-0B3E5C05A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81F55513-2668-477C-9962-1B9F5E31F1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45450"/>
            <a:ext cx="12192000" cy="3012550"/>
            <a:chOff x="0" y="3845450"/>
            <a:chExt cx="12192000" cy="3012550"/>
          </a:xfrm>
        </p:grpSpPr>
        <p:sp>
          <p:nvSpPr>
            <p:cNvPr id="101" name="Freeform: Shape 100">
              <a:extLst>
                <a:ext uri="{FF2B5EF4-FFF2-40B4-BE49-F238E27FC236}">
                  <a16:creationId xmlns:a16="http://schemas.microsoft.com/office/drawing/2014/main" id="{E673CDF5-001D-42B7-BB27-B3C47240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989828"/>
              <a:ext cx="12192000" cy="2868172"/>
            </a:xfrm>
            <a:custGeom>
              <a:avLst/>
              <a:gdLst>
                <a:gd name="connsiteX0" fmla="*/ 619389 w 12192000"/>
                <a:gd name="connsiteY0" fmla="*/ 0 h 2868172"/>
                <a:gd name="connsiteX1" fmla="*/ 687652 w 12192000"/>
                <a:gd name="connsiteY1" fmla="*/ 3175 h 2868172"/>
                <a:gd name="connsiteX2" fmla="*/ 747977 w 12192000"/>
                <a:gd name="connsiteY2" fmla="*/ 9525 h 2868172"/>
                <a:gd name="connsiteX3" fmla="*/ 800364 w 12192000"/>
                <a:gd name="connsiteY3" fmla="*/ 20637 h 2868172"/>
                <a:gd name="connsiteX4" fmla="*/ 846402 w 12192000"/>
                <a:gd name="connsiteY4" fmla="*/ 36512 h 2868172"/>
                <a:gd name="connsiteX5" fmla="*/ 887677 w 12192000"/>
                <a:gd name="connsiteY5" fmla="*/ 52387 h 2868172"/>
                <a:gd name="connsiteX6" fmla="*/ 924189 w 12192000"/>
                <a:gd name="connsiteY6" fmla="*/ 68262 h 2868172"/>
                <a:gd name="connsiteX7" fmla="*/ 962289 w 12192000"/>
                <a:gd name="connsiteY7" fmla="*/ 87312 h 2868172"/>
                <a:gd name="connsiteX8" fmla="*/ 1000389 w 12192000"/>
                <a:gd name="connsiteY8" fmla="*/ 106362 h 2868172"/>
                <a:gd name="connsiteX9" fmla="*/ 1036902 w 12192000"/>
                <a:gd name="connsiteY9" fmla="*/ 125412 h 2868172"/>
                <a:gd name="connsiteX10" fmla="*/ 1078177 w 12192000"/>
                <a:gd name="connsiteY10" fmla="*/ 141287 h 2868172"/>
                <a:gd name="connsiteX11" fmla="*/ 1124214 w 12192000"/>
                <a:gd name="connsiteY11" fmla="*/ 155575 h 2868172"/>
                <a:gd name="connsiteX12" fmla="*/ 1176602 w 12192000"/>
                <a:gd name="connsiteY12" fmla="*/ 166687 h 2868172"/>
                <a:gd name="connsiteX13" fmla="*/ 1236927 w 12192000"/>
                <a:gd name="connsiteY13" fmla="*/ 174625 h 2868172"/>
                <a:gd name="connsiteX14" fmla="*/ 1305189 w 12192000"/>
                <a:gd name="connsiteY14" fmla="*/ 176212 h 2868172"/>
                <a:gd name="connsiteX15" fmla="*/ 1373452 w 12192000"/>
                <a:gd name="connsiteY15" fmla="*/ 174625 h 2868172"/>
                <a:gd name="connsiteX16" fmla="*/ 1433777 w 12192000"/>
                <a:gd name="connsiteY16" fmla="*/ 166687 h 2868172"/>
                <a:gd name="connsiteX17" fmla="*/ 1486164 w 12192000"/>
                <a:gd name="connsiteY17" fmla="*/ 155575 h 2868172"/>
                <a:gd name="connsiteX18" fmla="*/ 1532202 w 12192000"/>
                <a:gd name="connsiteY18" fmla="*/ 141287 h 2868172"/>
                <a:gd name="connsiteX19" fmla="*/ 1573477 w 12192000"/>
                <a:gd name="connsiteY19" fmla="*/ 125412 h 2868172"/>
                <a:gd name="connsiteX20" fmla="*/ 1609989 w 12192000"/>
                <a:gd name="connsiteY20" fmla="*/ 106362 h 2868172"/>
                <a:gd name="connsiteX21" fmla="*/ 1648089 w 12192000"/>
                <a:gd name="connsiteY21" fmla="*/ 87312 h 2868172"/>
                <a:gd name="connsiteX22" fmla="*/ 1686189 w 12192000"/>
                <a:gd name="connsiteY22" fmla="*/ 68262 h 2868172"/>
                <a:gd name="connsiteX23" fmla="*/ 1722702 w 12192000"/>
                <a:gd name="connsiteY23" fmla="*/ 52387 h 2868172"/>
                <a:gd name="connsiteX24" fmla="*/ 1763977 w 12192000"/>
                <a:gd name="connsiteY24" fmla="*/ 36512 h 2868172"/>
                <a:gd name="connsiteX25" fmla="*/ 1810014 w 12192000"/>
                <a:gd name="connsiteY25" fmla="*/ 20637 h 2868172"/>
                <a:gd name="connsiteX26" fmla="*/ 1862402 w 12192000"/>
                <a:gd name="connsiteY26" fmla="*/ 9525 h 2868172"/>
                <a:gd name="connsiteX27" fmla="*/ 1922727 w 12192000"/>
                <a:gd name="connsiteY27" fmla="*/ 3175 h 2868172"/>
                <a:gd name="connsiteX28" fmla="*/ 1990989 w 12192000"/>
                <a:gd name="connsiteY28" fmla="*/ 0 h 2868172"/>
                <a:gd name="connsiteX29" fmla="*/ 2059252 w 12192000"/>
                <a:gd name="connsiteY29" fmla="*/ 3175 h 2868172"/>
                <a:gd name="connsiteX30" fmla="*/ 2119577 w 12192000"/>
                <a:gd name="connsiteY30" fmla="*/ 9525 h 2868172"/>
                <a:gd name="connsiteX31" fmla="*/ 2171964 w 12192000"/>
                <a:gd name="connsiteY31" fmla="*/ 20637 h 2868172"/>
                <a:gd name="connsiteX32" fmla="*/ 2218002 w 12192000"/>
                <a:gd name="connsiteY32" fmla="*/ 36512 h 2868172"/>
                <a:gd name="connsiteX33" fmla="*/ 2259277 w 12192000"/>
                <a:gd name="connsiteY33" fmla="*/ 52387 h 2868172"/>
                <a:gd name="connsiteX34" fmla="*/ 2295789 w 12192000"/>
                <a:gd name="connsiteY34" fmla="*/ 68262 h 2868172"/>
                <a:gd name="connsiteX35" fmla="*/ 2333889 w 12192000"/>
                <a:gd name="connsiteY35" fmla="*/ 87312 h 2868172"/>
                <a:gd name="connsiteX36" fmla="*/ 2371989 w 12192000"/>
                <a:gd name="connsiteY36" fmla="*/ 106362 h 2868172"/>
                <a:gd name="connsiteX37" fmla="*/ 2408502 w 12192000"/>
                <a:gd name="connsiteY37" fmla="*/ 125412 h 2868172"/>
                <a:gd name="connsiteX38" fmla="*/ 2449777 w 12192000"/>
                <a:gd name="connsiteY38" fmla="*/ 141287 h 2868172"/>
                <a:gd name="connsiteX39" fmla="*/ 2495814 w 12192000"/>
                <a:gd name="connsiteY39" fmla="*/ 155575 h 2868172"/>
                <a:gd name="connsiteX40" fmla="*/ 2548202 w 12192000"/>
                <a:gd name="connsiteY40" fmla="*/ 166687 h 2868172"/>
                <a:gd name="connsiteX41" fmla="*/ 2608527 w 12192000"/>
                <a:gd name="connsiteY41" fmla="*/ 174625 h 2868172"/>
                <a:gd name="connsiteX42" fmla="*/ 2676789 w 12192000"/>
                <a:gd name="connsiteY42" fmla="*/ 176212 h 2868172"/>
                <a:gd name="connsiteX43" fmla="*/ 2745052 w 12192000"/>
                <a:gd name="connsiteY43" fmla="*/ 174625 h 2868172"/>
                <a:gd name="connsiteX44" fmla="*/ 2805377 w 12192000"/>
                <a:gd name="connsiteY44" fmla="*/ 166687 h 2868172"/>
                <a:gd name="connsiteX45" fmla="*/ 2857764 w 12192000"/>
                <a:gd name="connsiteY45" fmla="*/ 155575 h 2868172"/>
                <a:gd name="connsiteX46" fmla="*/ 2903802 w 12192000"/>
                <a:gd name="connsiteY46" fmla="*/ 141287 h 2868172"/>
                <a:gd name="connsiteX47" fmla="*/ 2945077 w 12192000"/>
                <a:gd name="connsiteY47" fmla="*/ 125412 h 2868172"/>
                <a:gd name="connsiteX48" fmla="*/ 2981589 w 12192000"/>
                <a:gd name="connsiteY48" fmla="*/ 106362 h 2868172"/>
                <a:gd name="connsiteX49" fmla="*/ 3019689 w 12192000"/>
                <a:gd name="connsiteY49" fmla="*/ 87312 h 2868172"/>
                <a:gd name="connsiteX50" fmla="*/ 3057789 w 12192000"/>
                <a:gd name="connsiteY50" fmla="*/ 68262 h 2868172"/>
                <a:gd name="connsiteX51" fmla="*/ 3094302 w 12192000"/>
                <a:gd name="connsiteY51" fmla="*/ 52387 h 2868172"/>
                <a:gd name="connsiteX52" fmla="*/ 3135577 w 12192000"/>
                <a:gd name="connsiteY52" fmla="*/ 36512 h 2868172"/>
                <a:gd name="connsiteX53" fmla="*/ 3181614 w 12192000"/>
                <a:gd name="connsiteY53" fmla="*/ 20637 h 2868172"/>
                <a:gd name="connsiteX54" fmla="*/ 3234002 w 12192000"/>
                <a:gd name="connsiteY54" fmla="*/ 9525 h 2868172"/>
                <a:gd name="connsiteX55" fmla="*/ 3294327 w 12192000"/>
                <a:gd name="connsiteY55" fmla="*/ 3175 h 2868172"/>
                <a:gd name="connsiteX56" fmla="*/ 3361002 w 12192000"/>
                <a:gd name="connsiteY56" fmla="*/ 0 h 2868172"/>
                <a:gd name="connsiteX57" fmla="*/ 3430852 w 12192000"/>
                <a:gd name="connsiteY57" fmla="*/ 3175 h 2868172"/>
                <a:gd name="connsiteX58" fmla="*/ 3491177 w 12192000"/>
                <a:gd name="connsiteY58" fmla="*/ 9525 h 2868172"/>
                <a:gd name="connsiteX59" fmla="*/ 3543564 w 12192000"/>
                <a:gd name="connsiteY59" fmla="*/ 20637 h 2868172"/>
                <a:gd name="connsiteX60" fmla="*/ 3589602 w 12192000"/>
                <a:gd name="connsiteY60" fmla="*/ 36512 h 2868172"/>
                <a:gd name="connsiteX61" fmla="*/ 3630877 w 12192000"/>
                <a:gd name="connsiteY61" fmla="*/ 52387 h 2868172"/>
                <a:gd name="connsiteX62" fmla="*/ 3667389 w 12192000"/>
                <a:gd name="connsiteY62" fmla="*/ 68262 h 2868172"/>
                <a:gd name="connsiteX63" fmla="*/ 3705489 w 12192000"/>
                <a:gd name="connsiteY63" fmla="*/ 87312 h 2868172"/>
                <a:gd name="connsiteX64" fmla="*/ 3743589 w 12192000"/>
                <a:gd name="connsiteY64" fmla="*/ 106362 h 2868172"/>
                <a:gd name="connsiteX65" fmla="*/ 3780102 w 12192000"/>
                <a:gd name="connsiteY65" fmla="*/ 125412 h 2868172"/>
                <a:gd name="connsiteX66" fmla="*/ 3821377 w 12192000"/>
                <a:gd name="connsiteY66" fmla="*/ 141287 h 2868172"/>
                <a:gd name="connsiteX67" fmla="*/ 3867414 w 12192000"/>
                <a:gd name="connsiteY67" fmla="*/ 155575 h 2868172"/>
                <a:gd name="connsiteX68" fmla="*/ 3919802 w 12192000"/>
                <a:gd name="connsiteY68" fmla="*/ 166687 h 2868172"/>
                <a:gd name="connsiteX69" fmla="*/ 3980127 w 12192000"/>
                <a:gd name="connsiteY69" fmla="*/ 174625 h 2868172"/>
                <a:gd name="connsiteX70" fmla="*/ 4048389 w 12192000"/>
                <a:gd name="connsiteY70" fmla="*/ 176212 h 2868172"/>
                <a:gd name="connsiteX71" fmla="*/ 4116652 w 12192000"/>
                <a:gd name="connsiteY71" fmla="*/ 174625 h 2868172"/>
                <a:gd name="connsiteX72" fmla="*/ 4176977 w 12192000"/>
                <a:gd name="connsiteY72" fmla="*/ 166687 h 2868172"/>
                <a:gd name="connsiteX73" fmla="*/ 4229364 w 12192000"/>
                <a:gd name="connsiteY73" fmla="*/ 155575 h 2868172"/>
                <a:gd name="connsiteX74" fmla="*/ 4275402 w 12192000"/>
                <a:gd name="connsiteY74" fmla="*/ 141287 h 2868172"/>
                <a:gd name="connsiteX75" fmla="*/ 4316677 w 12192000"/>
                <a:gd name="connsiteY75" fmla="*/ 125412 h 2868172"/>
                <a:gd name="connsiteX76" fmla="*/ 4353189 w 12192000"/>
                <a:gd name="connsiteY76" fmla="*/ 106362 h 2868172"/>
                <a:gd name="connsiteX77" fmla="*/ 4429389 w 12192000"/>
                <a:gd name="connsiteY77" fmla="*/ 68262 h 2868172"/>
                <a:gd name="connsiteX78" fmla="*/ 4465902 w 12192000"/>
                <a:gd name="connsiteY78" fmla="*/ 52387 h 2868172"/>
                <a:gd name="connsiteX79" fmla="*/ 4507177 w 12192000"/>
                <a:gd name="connsiteY79" fmla="*/ 36512 h 2868172"/>
                <a:gd name="connsiteX80" fmla="*/ 4553215 w 12192000"/>
                <a:gd name="connsiteY80" fmla="*/ 20637 h 2868172"/>
                <a:gd name="connsiteX81" fmla="*/ 4605602 w 12192000"/>
                <a:gd name="connsiteY81" fmla="*/ 9525 h 2868172"/>
                <a:gd name="connsiteX82" fmla="*/ 4665928 w 12192000"/>
                <a:gd name="connsiteY82" fmla="*/ 3175 h 2868172"/>
                <a:gd name="connsiteX83" fmla="*/ 4734189 w 12192000"/>
                <a:gd name="connsiteY83" fmla="*/ 0 h 2868172"/>
                <a:gd name="connsiteX84" fmla="*/ 4802453 w 12192000"/>
                <a:gd name="connsiteY84" fmla="*/ 3175 h 2868172"/>
                <a:gd name="connsiteX85" fmla="*/ 4862777 w 12192000"/>
                <a:gd name="connsiteY85" fmla="*/ 9525 h 2868172"/>
                <a:gd name="connsiteX86" fmla="*/ 4915165 w 12192000"/>
                <a:gd name="connsiteY86" fmla="*/ 20637 h 2868172"/>
                <a:gd name="connsiteX87" fmla="*/ 4961201 w 12192000"/>
                <a:gd name="connsiteY87" fmla="*/ 36512 h 2868172"/>
                <a:gd name="connsiteX88" fmla="*/ 5002477 w 12192000"/>
                <a:gd name="connsiteY88" fmla="*/ 52387 h 2868172"/>
                <a:gd name="connsiteX89" fmla="*/ 5038989 w 12192000"/>
                <a:gd name="connsiteY89" fmla="*/ 68262 h 2868172"/>
                <a:gd name="connsiteX90" fmla="*/ 5077090 w 12192000"/>
                <a:gd name="connsiteY90" fmla="*/ 87312 h 2868172"/>
                <a:gd name="connsiteX91" fmla="*/ 5115189 w 12192000"/>
                <a:gd name="connsiteY91" fmla="*/ 106362 h 2868172"/>
                <a:gd name="connsiteX92" fmla="*/ 5151701 w 12192000"/>
                <a:gd name="connsiteY92" fmla="*/ 125412 h 2868172"/>
                <a:gd name="connsiteX93" fmla="*/ 5192977 w 12192000"/>
                <a:gd name="connsiteY93" fmla="*/ 141287 h 2868172"/>
                <a:gd name="connsiteX94" fmla="*/ 5239014 w 12192000"/>
                <a:gd name="connsiteY94" fmla="*/ 155575 h 2868172"/>
                <a:gd name="connsiteX95" fmla="*/ 5291401 w 12192000"/>
                <a:gd name="connsiteY95" fmla="*/ 166687 h 2868172"/>
                <a:gd name="connsiteX96" fmla="*/ 5351727 w 12192000"/>
                <a:gd name="connsiteY96" fmla="*/ 174625 h 2868172"/>
                <a:gd name="connsiteX97" fmla="*/ 5410199 w 12192000"/>
                <a:gd name="connsiteY97" fmla="*/ 175985 h 2868172"/>
                <a:gd name="connsiteX98" fmla="*/ 5468671 w 12192000"/>
                <a:gd name="connsiteY98" fmla="*/ 174625 h 2868172"/>
                <a:gd name="connsiteX99" fmla="*/ 5528996 w 12192000"/>
                <a:gd name="connsiteY99" fmla="*/ 166687 h 2868172"/>
                <a:gd name="connsiteX100" fmla="*/ 5581383 w 12192000"/>
                <a:gd name="connsiteY100" fmla="*/ 155575 h 2868172"/>
                <a:gd name="connsiteX101" fmla="*/ 5627421 w 12192000"/>
                <a:gd name="connsiteY101" fmla="*/ 141287 h 2868172"/>
                <a:gd name="connsiteX102" fmla="*/ 5668696 w 12192000"/>
                <a:gd name="connsiteY102" fmla="*/ 125412 h 2868172"/>
                <a:gd name="connsiteX103" fmla="*/ 5705209 w 12192000"/>
                <a:gd name="connsiteY103" fmla="*/ 106362 h 2868172"/>
                <a:gd name="connsiteX104" fmla="*/ 5743308 w 12192000"/>
                <a:gd name="connsiteY104" fmla="*/ 87312 h 2868172"/>
                <a:gd name="connsiteX105" fmla="*/ 5781408 w 12192000"/>
                <a:gd name="connsiteY105" fmla="*/ 68262 h 2868172"/>
                <a:gd name="connsiteX106" fmla="*/ 5817921 w 12192000"/>
                <a:gd name="connsiteY106" fmla="*/ 52387 h 2868172"/>
                <a:gd name="connsiteX107" fmla="*/ 5859196 w 12192000"/>
                <a:gd name="connsiteY107" fmla="*/ 36512 h 2868172"/>
                <a:gd name="connsiteX108" fmla="*/ 5905234 w 12192000"/>
                <a:gd name="connsiteY108" fmla="*/ 20637 h 2868172"/>
                <a:gd name="connsiteX109" fmla="*/ 5957621 w 12192000"/>
                <a:gd name="connsiteY109" fmla="*/ 9525 h 2868172"/>
                <a:gd name="connsiteX110" fmla="*/ 6017947 w 12192000"/>
                <a:gd name="connsiteY110" fmla="*/ 3175 h 2868172"/>
                <a:gd name="connsiteX111" fmla="*/ 6086209 w 12192000"/>
                <a:gd name="connsiteY111" fmla="*/ 0 h 2868172"/>
                <a:gd name="connsiteX112" fmla="*/ 6095999 w 12192000"/>
                <a:gd name="connsiteY112" fmla="*/ 455 h 2868172"/>
                <a:gd name="connsiteX113" fmla="*/ 6105789 w 12192000"/>
                <a:gd name="connsiteY113" fmla="*/ 0 h 2868172"/>
                <a:gd name="connsiteX114" fmla="*/ 6174052 w 12192000"/>
                <a:gd name="connsiteY114" fmla="*/ 3175 h 2868172"/>
                <a:gd name="connsiteX115" fmla="*/ 6234377 w 12192000"/>
                <a:gd name="connsiteY115" fmla="*/ 9525 h 2868172"/>
                <a:gd name="connsiteX116" fmla="*/ 6286764 w 12192000"/>
                <a:gd name="connsiteY116" fmla="*/ 20637 h 2868172"/>
                <a:gd name="connsiteX117" fmla="*/ 6332802 w 12192000"/>
                <a:gd name="connsiteY117" fmla="*/ 36512 h 2868172"/>
                <a:gd name="connsiteX118" fmla="*/ 6374077 w 12192000"/>
                <a:gd name="connsiteY118" fmla="*/ 52387 h 2868172"/>
                <a:gd name="connsiteX119" fmla="*/ 6410589 w 12192000"/>
                <a:gd name="connsiteY119" fmla="*/ 68262 h 2868172"/>
                <a:gd name="connsiteX120" fmla="*/ 6448689 w 12192000"/>
                <a:gd name="connsiteY120" fmla="*/ 87312 h 2868172"/>
                <a:gd name="connsiteX121" fmla="*/ 6486789 w 12192000"/>
                <a:gd name="connsiteY121" fmla="*/ 106362 h 2868172"/>
                <a:gd name="connsiteX122" fmla="*/ 6523302 w 12192000"/>
                <a:gd name="connsiteY122" fmla="*/ 125412 h 2868172"/>
                <a:gd name="connsiteX123" fmla="*/ 6564577 w 12192000"/>
                <a:gd name="connsiteY123" fmla="*/ 141287 h 2868172"/>
                <a:gd name="connsiteX124" fmla="*/ 6610614 w 12192000"/>
                <a:gd name="connsiteY124" fmla="*/ 155575 h 2868172"/>
                <a:gd name="connsiteX125" fmla="*/ 6663002 w 12192000"/>
                <a:gd name="connsiteY125" fmla="*/ 166687 h 2868172"/>
                <a:gd name="connsiteX126" fmla="*/ 6723327 w 12192000"/>
                <a:gd name="connsiteY126" fmla="*/ 174625 h 2868172"/>
                <a:gd name="connsiteX127" fmla="*/ 6781799 w 12192000"/>
                <a:gd name="connsiteY127" fmla="*/ 175985 h 2868172"/>
                <a:gd name="connsiteX128" fmla="*/ 6840271 w 12192000"/>
                <a:gd name="connsiteY128" fmla="*/ 174625 h 2868172"/>
                <a:gd name="connsiteX129" fmla="*/ 6900596 w 12192000"/>
                <a:gd name="connsiteY129" fmla="*/ 166687 h 2868172"/>
                <a:gd name="connsiteX130" fmla="*/ 6952983 w 12192000"/>
                <a:gd name="connsiteY130" fmla="*/ 155575 h 2868172"/>
                <a:gd name="connsiteX131" fmla="*/ 6999021 w 12192000"/>
                <a:gd name="connsiteY131" fmla="*/ 141287 h 2868172"/>
                <a:gd name="connsiteX132" fmla="*/ 7040296 w 12192000"/>
                <a:gd name="connsiteY132" fmla="*/ 125412 h 2868172"/>
                <a:gd name="connsiteX133" fmla="*/ 7076808 w 12192000"/>
                <a:gd name="connsiteY133" fmla="*/ 106362 h 2868172"/>
                <a:gd name="connsiteX134" fmla="*/ 7114908 w 12192000"/>
                <a:gd name="connsiteY134" fmla="*/ 87312 h 2868172"/>
                <a:gd name="connsiteX135" fmla="*/ 7153008 w 12192000"/>
                <a:gd name="connsiteY135" fmla="*/ 68262 h 2868172"/>
                <a:gd name="connsiteX136" fmla="*/ 7189521 w 12192000"/>
                <a:gd name="connsiteY136" fmla="*/ 52387 h 2868172"/>
                <a:gd name="connsiteX137" fmla="*/ 7230796 w 12192000"/>
                <a:gd name="connsiteY137" fmla="*/ 36512 h 2868172"/>
                <a:gd name="connsiteX138" fmla="*/ 7276833 w 12192000"/>
                <a:gd name="connsiteY138" fmla="*/ 20637 h 2868172"/>
                <a:gd name="connsiteX139" fmla="*/ 7329221 w 12192000"/>
                <a:gd name="connsiteY139" fmla="*/ 9525 h 2868172"/>
                <a:gd name="connsiteX140" fmla="*/ 7389546 w 12192000"/>
                <a:gd name="connsiteY140" fmla="*/ 3175 h 2868172"/>
                <a:gd name="connsiteX141" fmla="*/ 7457808 w 12192000"/>
                <a:gd name="connsiteY141" fmla="*/ 0 h 2868172"/>
                <a:gd name="connsiteX142" fmla="*/ 7526071 w 12192000"/>
                <a:gd name="connsiteY142" fmla="*/ 3175 h 2868172"/>
                <a:gd name="connsiteX143" fmla="*/ 7586396 w 12192000"/>
                <a:gd name="connsiteY143" fmla="*/ 9525 h 2868172"/>
                <a:gd name="connsiteX144" fmla="*/ 7638783 w 12192000"/>
                <a:gd name="connsiteY144" fmla="*/ 20637 h 2868172"/>
                <a:gd name="connsiteX145" fmla="*/ 7684821 w 12192000"/>
                <a:gd name="connsiteY145" fmla="*/ 36512 h 2868172"/>
                <a:gd name="connsiteX146" fmla="*/ 7726096 w 12192000"/>
                <a:gd name="connsiteY146" fmla="*/ 52387 h 2868172"/>
                <a:gd name="connsiteX147" fmla="*/ 7762608 w 12192000"/>
                <a:gd name="connsiteY147" fmla="*/ 68262 h 2868172"/>
                <a:gd name="connsiteX148" fmla="*/ 7800708 w 12192000"/>
                <a:gd name="connsiteY148" fmla="*/ 87312 h 2868172"/>
                <a:gd name="connsiteX149" fmla="*/ 7838808 w 12192000"/>
                <a:gd name="connsiteY149" fmla="*/ 106362 h 2868172"/>
                <a:gd name="connsiteX150" fmla="*/ 7875321 w 12192000"/>
                <a:gd name="connsiteY150" fmla="*/ 125412 h 2868172"/>
                <a:gd name="connsiteX151" fmla="*/ 7916596 w 12192000"/>
                <a:gd name="connsiteY151" fmla="*/ 141287 h 2868172"/>
                <a:gd name="connsiteX152" fmla="*/ 7962633 w 12192000"/>
                <a:gd name="connsiteY152" fmla="*/ 155575 h 2868172"/>
                <a:gd name="connsiteX153" fmla="*/ 8015021 w 12192000"/>
                <a:gd name="connsiteY153" fmla="*/ 166687 h 2868172"/>
                <a:gd name="connsiteX154" fmla="*/ 8075346 w 12192000"/>
                <a:gd name="connsiteY154" fmla="*/ 174625 h 2868172"/>
                <a:gd name="connsiteX155" fmla="*/ 8143608 w 12192000"/>
                <a:gd name="connsiteY155" fmla="*/ 176212 h 2868172"/>
                <a:gd name="connsiteX156" fmla="*/ 8211871 w 12192000"/>
                <a:gd name="connsiteY156" fmla="*/ 174625 h 2868172"/>
                <a:gd name="connsiteX157" fmla="*/ 8272196 w 12192000"/>
                <a:gd name="connsiteY157" fmla="*/ 166687 h 2868172"/>
                <a:gd name="connsiteX158" fmla="*/ 8324583 w 12192000"/>
                <a:gd name="connsiteY158" fmla="*/ 155575 h 2868172"/>
                <a:gd name="connsiteX159" fmla="*/ 8370621 w 12192000"/>
                <a:gd name="connsiteY159" fmla="*/ 141287 h 2868172"/>
                <a:gd name="connsiteX160" fmla="*/ 8411896 w 12192000"/>
                <a:gd name="connsiteY160" fmla="*/ 125412 h 2868172"/>
                <a:gd name="connsiteX161" fmla="*/ 8448408 w 12192000"/>
                <a:gd name="connsiteY161" fmla="*/ 106362 h 2868172"/>
                <a:gd name="connsiteX162" fmla="*/ 8486508 w 12192000"/>
                <a:gd name="connsiteY162" fmla="*/ 87312 h 2868172"/>
                <a:gd name="connsiteX163" fmla="*/ 8524608 w 12192000"/>
                <a:gd name="connsiteY163" fmla="*/ 68262 h 2868172"/>
                <a:gd name="connsiteX164" fmla="*/ 8561120 w 12192000"/>
                <a:gd name="connsiteY164" fmla="*/ 52387 h 2868172"/>
                <a:gd name="connsiteX165" fmla="*/ 8602396 w 12192000"/>
                <a:gd name="connsiteY165" fmla="*/ 36512 h 2868172"/>
                <a:gd name="connsiteX166" fmla="*/ 8648432 w 12192000"/>
                <a:gd name="connsiteY166" fmla="*/ 20637 h 2868172"/>
                <a:gd name="connsiteX167" fmla="*/ 8700820 w 12192000"/>
                <a:gd name="connsiteY167" fmla="*/ 9525 h 2868172"/>
                <a:gd name="connsiteX168" fmla="*/ 8761146 w 12192000"/>
                <a:gd name="connsiteY168" fmla="*/ 3175 h 2868172"/>
                <a:gd name="connsiteX169" fmla="*/ 8827820 w 12192000"/>
                <a:gd name="connsiteY169" fmla="*/ 0 h 2868172"/>
                <a:gd name="connsiteX170" fmla="*/ 8897670 w 12192000"/>
                <a:gd name="connsiteY170" fmla="*/ 3175 h 2868172"/>
                <a:gd name="connsiteX171" fmla="*/ 8957996 w 12192000"/>
                <a:gd name="connsiteY171" fmla="*/ 9525 h 2868172"/>
                <a:gd name="connsiteX172" fmla="*/ 9010382 w 12192000"/>
                <a:gd name="connsiteY172" fmla="*/ 20637 h 2868172"/>
                <a:gd name="connsiteX173" fmla="*/ 9056420 w 12192000"/>
                <a:gd name="connsiteY173" fmla="*/ 36512 h 2868172"/>
                <a:gd name="connsiteX174" fmla="*/ 9097696 w 12192000"/>
                <a:gd name="connsiteY174" fmla="*/ 52387 h 2868172"/>
                <a:gd name="connsiteX175" fmla="*/ 9134208 w 12192000"/>
                <a:gd name="connsiteY175" fmla="*/ 68262 h 2868172"/>
                <a:gd name="connsiteX176" fmla="*/ 9172308 w 12192000"/>
                <a:gd name="connsiteY176" fmla="*/ 87312 h 2868172"/>
                <a:gd name="connsiteX177" fmla="*/ 9210408 w 12192000"/>
                <a:gd name="connsiteY177" fmla="*/ 106362 h 2868172"/>
                <a:gd name="connsiteX178" fmla="*/ 9246920 w 12192000"/>
                <a:gd name="connsiteY178" fmla="*/ 125412 h 2868172"/>
                <a:gd name="connsiteX179" fmla="*/ 9288196 w 12192000"/>
                <a:gd name="connsiteY179" fmla="*/ 141287 h 2868172"/>
                <a:gd name="connsiteX180" fmla="*/ 9334232 w 12192000"/>
                <a:gd name="connsiteY180" fmla="*/ 155575 h 2868172"/>
                <a:gd name="connsiteX181" fmla="*/ 9386620 w 12192000"/>
                <a:gd name="connsiteY181" fmla="*/ 166687 h 2868172"/>
                <a:gd name="connsiteX182" fmla="*/ 9446946 w 12192000"/>
                <a:gd name="connsiteY182" fmla="*/ 174625 h 2868172"/>
                <a:gd name="connsiteX183" fmla="*/ 9515208 w 12192000"/>
                <a:gd name="connsiteY183" fmla="*/ 176212 h 2868172"/>
                <a:gd name="connsiteX184" fmla="*/ 9583470 w 12192000"/>
                <a:gd name="connsiteY184" fmla="*/ 174625 h 2868172"/>
                <a:gd name="connsiteX185" fmla="*/ 9643796 w 12192000"/>
                <a:gd name="connsiteY185" fmla="*/ 166687 h 2868172"/>
                <a:gd name="connsiteX186" fmla="*/ 9696182 w 12192000"/>
                <a:gd name="connsiteY186" fmla="*/ 155575 h 2868172"/>
                <a:gd name="connsiteX187" fmla="*/ 9742220 w 12192000"/>
                <a:gd name="connsiteY187" fmla="*/ 141287 h 2868172"/>
                <a:gd name="connsiteX188" fmla="*/ 9783496 w 12192000"/>
                <a:gd name="connsiteY188" fmla="*/ 125412 h 2868172"/>
                <a:gd name="connsiteX189" fmla="*/ 9820008 w 12192000"/>
                <a:gd name="connsiteY189" fmla="*/ 106362 h 2868172"/>
                <a:gd name="connsiteX190" fmla="*/ 9896208 w 12192000"/>
                <a:gd name="connsiteY190" fmla="*/ 68262 h 2868172"/>
                <a:gd name="connsiteX191" fmla="*/ 9932720 w 12192000"/>
                <a:gd name="connsiteY191" fmla="*/ 52387 h 2868172"/>
                <a:gd name="connsiteX192" fmla="*/ 9973996 w 12192000"/>
                <a:gd name="connsiteY192" fmla="*/ 36512 h 2868172"/>
                <a:gd name="connsiteX193" fmla="*/ 10020032 w 12192000"/>
                <a:gd name="connsiteY193" fmla="*/ 20637 h 2868172"/>
                <a:gd name="connsiteX194" fmla="*/ 10072420 w 12192000"/>
                <a:gd name="connsiteY194" fmla="*/ 9525 h 2868172"/>
                <a:gd name="connsiteX195" fmla="*/ 10132746 w 12192000"/>
                <a:gd name="connsiteY195" fmla="*/ 3175 h 2868172"/>
                <a:gd name="connsiteX196" fmla="*/ 10201008 w 12192000"/>
                <a:gd name="connsiteY196" fmla="*/ 0 h 2868172"/>
                <a:gd name="connsiteX197" fmla="*/ 10269270 w 12192000"/>
                <a:gd name="connsiteY197" fmla="*/ 3175 h 2868172"/>
                <a:gd name="connsiteX198" fmla="*/ 10329596 w 12192000"/>
                <a:gd name="connsiteY198" fmla="*/ 9525 h 2868172"/>
                <a:gd name="connsiteX199" fmla="*/ 10381982 w 12192000"/>
                <a:gd name="connsiteY199" fmla="*/ 20637 h 2868172"/>
                <a:gd name="connsiteX200" fmla="*/ 10428020 w 12192000"/>
                <a:gd name="connsiteY200" fmla="*/ 36512 h 2868172"/>
                <a:gd name="connsiteX201" fmla="*/ 10469296 w 12192000"/>
                <a:gd name="connsiteY201" fmla="*/ 52387 h 2868172"/>
                <a:gd name="connsiteX202" fmla="*/ 10505808 w 12192000"/>
                <a:gd name="connsiteY202" fmla="*/ 68262 h 2868172"/>
                <a:gd name="connsiteX203" fmla="*/ 10543908 w 12192000"/>
                <a:gd name="connsiteY203" fmla="*/ 87312 h 2868172"/>
                <a:gd name="connsiteX204" fmla="*/ 10582008 w 12192000"/>
                <a:gd name="connsiteY204" fmla="*/ 106362 h 2868172"/>
                <a:gd name="connsiteX205" fmla="*/ 10618520 w 12192000"/>
                <a:gd name="connsiteY205" fmla="*/ 125412 h 2868172"/>
                <a:gd name="connsiteX206" fmla="*/ 10659796 w 12192000"/>
                <a:gd name="connsiteY206" fmla="*/ 141287 h 2868172"/>
                <a:gd name="connsiteX207" fmla="*/ 10705832 w 12192000"/>
                <a:gd name="connsiteY207" fmla="*/ 155575 h 2868172"/>
                <a:gd name="connsiteX208" fmla="*/ 10758220 w 12192000"/>
                <a:gd name="connsiteY208" fmla="*/ 166687 h 2868172"/>
                <a:gd name="connsiteX209" fmla="*/ 10818546 w 12192000"/>
                <a:gd name="connsiteY209" fmla="*/ 174625 h 2868172"/>
                <a:gd name="connsiteX210" fmla="*/ 10886808 w 12192000"/>
                <a:gd name="connsiteY210" fmla="*/ 176212 h 2868172"/>
                <a:gd name="connsiteX211" fmla="*/ 10955070 w 12192000"/>
                <a:gd name="connsiteY211" fmla="*/ 174625 h 2868172"/>
                <a:gd name="connsiteX212" fmla="*/ 11015396 w 12192000"/>
                <a:gd name="connsiteY212" fmla="*/ 166687 h 2868172"/>
                <a:gd name="connsiteX213" fmla="*/ 11067782 w 12192000"/>
                <a:gd name="connsiteY213" fmla="*/ 155575 h 2868172"/>
                <a:gd name="connsiteX214" fmla="*/ 11113820 w 12192000"/>
                <a:gd name="connsiteY214" fmla="*/ 141287 h 2868172"/>
                <a:gd name="connsiteX215" fmla="*/ 11155096 w 12192000"/>
                <a:gd name="connsiteY215" fmla="*/ 125412 h 2868172"/>
                <a:gd name="connsiteX216" fmla="*/ 11191608 w 12192000"/>
                <a:gd name="connsiteY216" fmla="*/ 106362 h 2868172"/>
                <a:gd name="connsiteX217" fmla="*/ 11229708 w 12192000"/>
                <a:gd name="connsiteY217" fmla="*/ 87312 h 2868172"/>
                <a:gd name="connsiteX218" fmla="*/ 11267808 w 12192000"/>
                <a:gd name="connsiteY218" fmla="*/ 68262 h 2868172"/>
                <a:gd name="connsiteX219" fmla="*/ 11304320 w 12192000"/>
                <a:gd name="connsiteY219" fmla="*/ 52387 h 2868172"/>
                <a:gd name="connsiteX220" fmla="*/ 11345596 w 12192000"/>
                <a:gd name="connsiteY220" fmla="*/ 36512 h 2868172"/>
                <a:gd name="connsiteX221" fmla="*/ 11391632 w 12192000"/>
                <a:gd name="connsiteY221" fmla="*/ 20637 h 2868172"/>
                <a:gd name="connsiteX222" fmla="*/ 11444020 w 12192000"/>
                <a:gd name="connsiteY222" fmla="*/ 9525 h 2868172"/>
                <a:gd name="connsiteX223" fmla="*/ 11504346 w 12192000"/>
                <a:gd name="connsiteY223" fmla="*/ 3175 h 2868172"/>
                <a:gd name="connsiteX224" fmla="*/ 11572608 w 12192000"/>
                <a:gd name="connsiteY224" fmla="*/ 0 h 2868172"/>
                <a:gd name="connsiteX225" fmla="*/ 11640870 w 12192000"/>
                <a:gd name="connsiteY225" fmla="*/ 3175 h 2868172"/>
                <a:gd name="connsiteX226" fmla="*/ 11701196 w 12192000"/>
                <a:gd name="connsiteY226" fmla="*/ 9525 h 2868172"/>
                <a:gd name="connsiteX227" fmla="*/ 11753582 w 12192000"/>
                <a:gd name="connsiteY227" fmla="*/ 20637 h 2868172"/>
                <a:gd name="connsiteX228" fmla="*/ 11799620 w 12192000"/>
                <a:gd name="connsiteY228" fmla="*/ 36512 h 2868172"/>
                <a:gd name="connsiteX229" fmla="*/ 11840896 w 12192000"/>
                <a:gd name="connsiteY229" fmla="*/ 52387 h 2868172"/>
                <a:gd name="connsiteX230" fmla="*/ 11877408 w 12192000"/>
                <a:gd name="connsiteY230" fmla="*/ 68262 h 2868172"/>
                <a:gd name="connsiteX231" fmla="*/ 11915508 w 12192000"/>
                <a:gd name="connsiteY231" fmla="*/ 87312 h 2868172"/>
                <a:gd name="connsiteX232" fmla="*/ 11953608 w 12192000"/>
                <a:gd name="connsiteY232" fmla="*/ 106362 h 2868172"/>
                <a:gd name="connsiteX233" fmla="*/ 11990120 w 12192000"/>
                <a:gd name="connsiteY233" fmla="*/ 125412 h 2868172"/>
                <a:gd name="connsiteX234" fmla="*/ 12031396 w 12192000"/>
                <a:gd name="connsiteY234" fmla="*/ 141287 h 2868172"/>
                <a:gd name="connsiteX235" fmla="*/ 12077432 w 12192000"/>
                <a:gd name="connsiteY235" fmla="*/ 155575 h 2868172"/>
                <a:gd name="connsiteX236" fmla="*/ 12129820 w 12192000"/>
                <a:gd name="connsiteY236" fmla="*/ 166688 h 2868172"/>
                <a:gd name="connsiteX237" fmla="*/ 12190146 w 12192000"/>
                <a:gd name="connsiteY237" fmla="*/ 174625 h 2868172"/>
                <a:gd name="connsiteX238" fmla="*/ 12192000 w 12192000"/>
                <a:gd name="connsiteY238" fmla="*/ 174668 h 2868172"/>
                <a:gd name="connsiteX239" fmla="*/ 12192000 w 12192000"/>
                <a:gd name="connsiteY239" fmla="*/ 319047 h 2868172"/>
                <a:gd name="connsiteX240" fmla="*/ 12192000 w 12192000"/>
                <a:gd name="connsiteY240" fmla="*/ 885826 h 2868172"/>
                <a:gd name="connsiteX241" fmla="*/ 12192000 w 12192000"/>
                <a:gd name="connsiteY241" fmla="*/ 1030205 h 2868172"/>
                <a:gd name="connsiteX242" fmla="*/ 12192000 w 12192000"/>
                <a:gd name="connsiteY242" fmla="*/ 1553722 h 2868172"/>
                <a:gd name="connsiteX243" fmla="*/ 12192000 w 12192000"/>
                <a:gd name="connsiteY243" fmla="*/ 1787292 h 2868172"/>
                <a:gd name="connsiteX244" fmla="*/ 12192000 w 12192000"/>
                <a:gd name="connsiteY244" fmla="*/ 1931671 h 2868172"/>
                <a:gd name="connsiteX245" fmla="*/ 12192000 w 12192000"/>
                <a:gd name="connsiteY245" fmla="*/ 2868172 h 2868172"/>
                <a:gd name="connsiteX246" fmla="*/ 12191997 w 12192000"/>
                <a:gd name="connsiteY246" fmla="*/ 2868172 h 2868172"/>
                <a:gd name="connsiteX247" fmla="*/ 1 w 12192000"/>
                <a:gd name="connsiteY247" fmla="*/ 2868172 h 2868172"/>
                <a:gd name="connsiteX248" fmla="*/ 0 w 12192000"/>
                <a:gd name="connsiteY248" fmla="*/ 2868172 h 2868172"/>
                <a:gd name="connsiteX249" fmla="*/ 0 w 12192000"/>
                <a:gd name="connsiteY249" fmla="*/ 1931671 h 2868172"/>
                <a:gd name="connsiteX250" fmla="*/ 0 w 12192000"/>
                <a:gd name="connsiteY250" fmla="*/ 1787292 h 2868172"/>
                <a:gd name="connsiteX251" fmla="*/ 0 w 12192000"/>
                <a:gd name="connsiteY251" fmla="*/ 1553722 h 2868172"/>
                <a:gd name="connsiteX252" fmla="*/ 0 w 12192000"/>
                <a:gd name="connsiteY252" fmla="*/ 1030205 h 2868172"/>
                <a:gd name="connsiteX253" fmla="*/ 0 w 12192000"/>
                <a:gd name="connsiteY253" fmla="*/ 885826 h 2868172"/>
                <a:gd name="connsiteX254" fmla="*/ 0 w 12192000"/>
                <a:gd name="connsiteY254" fmla="*/ 319047 h 2868172"/>
                <a:gd name="connsiteX255" fmla="*/ 0 w 12192000"/>
                <a:gd name="connsiteY255" fmla="*/ 174668 h 2868172"/>
                <a:gd name="connsiteX256" fmla="*/ 1852 w 12192000"/>
                <a:gd name="connsiteY256" fmla="*/ 174625 h 2868172"/>
                <a:gd name="connsiteX257" fmla="*/ 62177 w 12192000"/>
                <a:gd name="connsiteY257" fmla="*/ 166687 h 2868172"/>
                <a:gd name="connsiteX258" fmla="*/ 114564 w 12192000"/>
                <a:gd name="connsiteY258" fmla="*/ 155575 h 2868172"/>
                <a:gd name="connsiteX259" fmla="*/ 160602 w 12192000"/>
                <a:gd name="connsiteY259" fmla="*/ 141287 h 2868172"/>
                <a:gd name="connsiteX260" fmla="*/ 201877 w 12192000"/>
                <a:gd name="connsiteY260" fmla="*/ 125412 h 2868172"/>
                <a:gd name="connsiteX261" fmla="*/ 238389 w 12192000"/>
                <a:gd name="connsiteY261" fmla="*/ 106362 h 2868172"/>
                <a:gd name="connsiteX262" fmla="*/ 276489 w 12192000"/>
                <a:gd name="connsiteY262" fmla="*/ 87312 h 2868172"/>
                <a:gd name="connsiteX263" fmla="*/ 314589 w 12192000"/>
                <a:gd name="connsiteY263" fmla="*/ 68262 h 2868172"/>
                <a:gd name="connsiteX264" fmla="*/ 351102 w 12192000"/>
                <a:gd name="connsiteY264" fmla="*/ 52387 h 2868172"/>
                <a:gd name="connsiteX265" fmla="*/ 392377 w 12192000"/>
                <a:gd name="connsiteY265" fmla="*/ 36512 h 2868172"/>
                <a:gd name="connsiteX266" fmla="*/ 438414 w 12192000"/>
                <a:gd name="connsiteY266" fmla="*/ 20637 h 2868172"/>
                <a:gd name="connsiteX267" fmla="*/ 490802 w 12192000"/>
                <a:gd name="connsiteY267" fmla="*/ 9525 h 2868172"/>
                <a:gd name="connsiteX268" fmla="*/ 551127 w 12192000"/>
                <a:gd name="connsiteY268" fmla="*/ 3175 h 28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2192000" h="286817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7"/>
                  </a:lnTo>
                  <a:lnTo>
                    <a:pt x="12192000" y="885826"/>
                  </a:lnTo>
                  <a:lnTo>
                    <a:pt x="12192000" y="1030205"/>
                  </a:lnTo>
                  <a:lnTo>
                    <a:pt x="12192000" y="1553722"/>
                  </a:lnTo>
                  <a:lnTo>
                    <a:pt x="12192000" y="1787292"/>
                  </a:lnTo>
                  <a:lnTo>
                    <a:pt x="12192000" y="1931671"/>
                  </a:lnTo>
                  <a:lnTo>
                    <a:pt x="12192000" y="2868172"/>
                  </a:lnTo>
                  <a:lnTo>
                    <a:pt x="12191997" y="2868172"/>
                  </a:lnTo>
                  <a:lnTo>
                    <a:pt x="1" y="2868172"/>
                  </a:lnTo>
                  <a:lnTo>
                    <a:pt x="0" y="2868172"/>
                  </a:lnTo>
                  <a:lnTo>
                    <a:pt x="0" y="1931671"/>
                  </a:lnTo>
                  <a:lnTo>
                    <a:pt x="0" y="1787292"/>
                  </a:lnTo>
                  <a:lnTo>
                    <a:pt x="0" y="1553722"/>
                  </a:lnTo>
                  <a:lnTo>
                    <a:pt x="0" y="1030205"/>
                  </a:lnTo>
                  <a:lnTo>
                    <a:pt x="0" y="885826"/>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7A502461-DBD9-4B84-92C9-8D95C948D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45450"/>
              <a:ext cx="12192000" cy="3012550"/>
            </a:xfrm>
            <a:custGeom>
              <a:avLst/>
              <a:gdLst>
                <a:gd name="connsiteX0" fmla="*/ 619389 w 12192000"/>
                <a:gd name="connsiteY0" fmla="*/ 0 h 3012550"/>
                <a:gd name="connsiteX1" fmla="*/ 687652 w 12192000"/>
                <a:gd name="connsiteY1" fmla="*/ 3175 h 3012550"/>
                <a:gd name="connsiteX2" fmla="*/ 747977 w 12192000"/>
                <a:gd name="connsiteY2" fmla="*/ 9525 h 3012550"/>
                <a:gd name="connsiteX3" fmla="*/ 800364 w 12192000"/>
                <a:gd name="connsiteY3" fmla="*/ 20637 h 3012550"/>
                <a:gd name="connsiteX4" fmla="*/ 846402 w 12192000"/>
                <a:gd name="connsiteY4" fmla="*/ 36512 h 3012550"/>
                <a:gd name="connsiteX5" fmla="*/ 887677 w 12192000"/>
                <a:gd name="connsiteY5" fmla="*/ 52387 h 3012550"/>
                <a:gd name="connsiteX6" fmla="*/ 924189 w 12192000"/>
                <a:gd name="connsiteY6" fmla="*/ 68262 h 3012550"/>
                <a:gd name="connsiteX7" fmla="*/ 962289 w 12192000"/>
                <a:gd name="connsiteY7" fmla="*/ 87312 h 3012550"/>
                <a:gd name="connsiteX8" fmla="*/ 1000389 w 12192000"/>
                <a:gd name="connsiteY8" fmla="*/ 106362 h 3012550"/>
                <a:gd name="connsiteX9" fmla="*/ 1036902 w 12192000"/>
                <a:gd name="connsiteY9" fmla="*/ 125412 h 3012550"/>
                <a:gd name="connsiteX10" fmla="*/ 1078177 w 12192000"/>
                <a:gd name="connsiteY10" fmla="*/ 141287 h 3012550"/>
                <a:gd name="connsiteX11" fmla="*/ 1124214 w 12192000"/>
                <a:gd name="connsiteY11" fmla="*/ 155575 h 3012550"/>
                <a:gd name="connsiteX12" fmla="*/ 1176602 w 12192000"/>
                <a:gd name="connsiteY12" fmla="*/ 166687 h 3012550"/>
                <a:gd name="connsiteX13" fmla="*/ 1236927 w 12192000"/>
                <a:gd name="connsiteY13" fmla="*/ 174625 h 3012550"/>
                <a:gd name="connsiteX14" fmla="*/ 1305189 w 12192000"/>
                <a:gd name="connsiteY14" fmla="*/ 176212 h 3012550"/>
                <a:gd name="connsiteX15" fmla="*/ 1373452 w 12192000"/>
                <a:gd name="connsiteY15" fmla="*/ 174625 h 3012550"/>
                <a:gd name="connsiteX16" fmla="*/ 1433777 w 12192000"/>
                <a:gd name="connsiteY16" fmla="*/ 166687 h 3012550"/>
                <a:gd name="connsiteX17" fmla="*/ 1486164 w 12192000"/>
                <a:gd name="connsiteY17" fmla="*/ 155575 h 3012550"/>
                <a:gd name="connsiteX18" fmla="*/ 1532202 w 12192000"/>
                <a:gd name="connsiteY18" fmla="*/ 141287 h 3012550"/>
                <a:gd name="connsiteX19" fmla="*/ 1573477 w 12192000"/>
                <a:gd name="connsiteY19" fmla="*/ 125412 h 3012550"/>
                <a:gd name="connsiteX20" fmla="*/ 1609989 w 12192000"/>
                <a:gd name="connsiteY20" fmla="*/ 106362 h 3012550"/>
                <a:gd name="connsiteX21" fmla="*/ 1648089 w 12192000"/>
                <a:gd name="connsiteY21" fmla="*/ 87312 h 3012550"/>
                <a:gd name="connsiteX22" fmla="*/ 1686189 w 12192000"/>
                <a:gd name="connsiteY22" fmla="*/ 68262 h 3012550"/>
                <a:gd name="connsiteX23" fmla="*/ 1722702 w 12192000"/>
                <a:gd name="connsiteY23" fmla="*/ 52387 h 3012550"/>
                <a:gd name="connsiteX24" fmla="*/ 1763977 w 12192000"/>
                <a:gd name="connsiteY24" fmla="*/ 36512 h 3012550"/>
                <a:gd name="connsiteX25" fmla="*/ 1810014 w 12192000"/>
                <a:gd name="connsiteY25" fmla="*/ 20637 h 3012550"/>
                <a:gd name="connsiteX26" fmla="*/ 1862402 w 12192000"/>
                <a:gd name="connsiteY26" fmla="*/ 9525 h 3012550"/>
                <a:gd name="connsiteX27" fmla="*/ 1922727 w 12192000"/>
                <a:gd name="connsiteY27" fmla="*/ 3175 h 3012550"/>
                <a:gd name="connsiteX28" fmla="*/ 1990989 w 12192000"/>
                <a:gd name="connsiteY28" fmla="*/ 0 h 3012550"/>
                <a:gd name="connsiteX29" fmla="*/ 2059252 w 12192000"/>
                <a:gd name="connsiteY29" fmla="*/ 3175 h 3012550"/>
                <a:gd name="connsiteX30" fmla="*/ 2119577 w 12192000"/>
                <a:gd name="connsiteY30" fmla="*/ 9525 h 3012550"/>
                <a:gd name="connsiteX31" fmla="*/ 2171964 w 12192000"/>
                <a:gd name="connsiteY31" fmla="*/ 20637 h 3012550"/>
                <a:gd name="connsiteX32" fmla="*/ 2218002 w 12192000"/>
                <a:gd name="connsiteY32" fmla="*/ 36512 h 3012550"/>
                <a:gd name="connsiteX33" fmla="*/ 2259277 w 12192000"/>
                <a:gd name="connsiteY33" fmla="*/ 52387 h 3012550"/>
                <a:gd name="connsiteX34" fmla="*/ 2295789 w 12192000"/>
                <a:gd name="connsiteY34" fmla="*/ 68262 h 3012550"/>
                <a:gd name="connsiteX35" fmla="*/ 2333889 w 12192000"/>
                <a:gd name="connsiteY35" fmla="*/ 87312 h 3012550"/>
                <a:gd name="connsiteX36" fmla="*/ 2371989 w 12192000"/>
                <a:gd name="connsiteY36" fmla="*/ 106362 h 3012550"/>
                <a:gd name="connsiteX37" fmla="*/ 2408502 w 12192000"/>
                <a:gd name="connsiteY37" fmla="*/ 125412 h 3012550"/>
                <a:gd name="connsiteX38" fmla="*/ 2449777 w 12192000"/>
                <a:gd name="connsiteY38" fmla="*/ 141287 h 3012550"/>
                <a:gd name="connsiteX39" fmla="*/ 2495814 w 12192000"/>
                <a:gd name="connsiteY39" fmla="*/ 155575 h 3012550"/>
                <a:gd name="connsiteX40" fmla="*/ 2548202 w 12192000"/>
                <a:gd name="connsiteY40" fmla="*/ 166687 h 3012550"/>
                <a:gd name="connsiteX41" fmla="*/ 2608527 w 12192000"/>
                <a:gd name="connsiteY41" fmla="*/ 174625 h 3012550"/>
                <a:gd name="connsiteX42" fmla="*/ 2676789 w 12192000"/>
                <a:gd name="connsiteY42" fmla="*/ 176212 h 3012550"/>
                <a:gd name="connsiteX43" fmla="*/ 2745052 w 12192000"/>
                <a:gd name="connsiteY43" fmla="*/ 174625 h 3012550"/>
                <a:gd name="connsiteX44" fmla="*/ 2805377 w 12192000"/>
                <a:gd name="connsiteY44" fmla="*/ 166687 h 3012550"/>
                <a:gd name="connsiteX45" fmla="*/ 2857764 w 12192000"/>
                <a:gd name="connsiteY45" fmla="*/ 155575 h 3012550"/>
                <a:gd name="connsiteX46" fmla="*/ 2903802 w 12192000"/>
                <a:gd name="connsiteY46" fmla="*/ 141287 h 3012550"/>
                <a:gd name="connsiteX47" fmla="*/ 2945077 w 12192000"/>
                <a:gd name="connsiteY47" fmla="*/ 125412 h 3012550"/>
                <a:gd name="connsiteX48" fmla="*/ 2981589 w 12192000"/>
                <a:gd name="connsiteY48" fmla="*/ 106362 h 3012550"/>
                <a:gd name="connsiteX49" fmla="*/ 3019689 w 12192000"/>
                <a:gd name="connsiteY49" fmla="*/ 87312 h 3012550"/>
                <a:gd name="connsiteX50" fmla="*/ 3057789 w 12192000"/>
                <a:gd name="connsiteY50" fmla="*/ 68262 h 3012550"/>
                <a:gd name="connsiteX51" fmla="*/ 3094302 w 12192000"/>
                <a:gd name="connsiteY51" fmla="*/ 52387 h 3012550"/>
                <a:gd name="connsiteX52" fmla="*/ 3135577 w 12192000"/>
                <a:gd name="connsiteY52" fmla="*/ 36512 h 3012550"/>
                <a:gd name="connsiteX53" fmla="*/ 3181614 w 12192000"/>
                <a:gd name="connsiteY53" fmla="*/ 20637 h 3012550"/>
                <a:gd name="connsiteX54" fmla="*/ 3234002 w 12192000"/>
                <a:gd name="connsiteY54" fmla="*/ 9525 h 3012550"/>
                <a:gd name="connsiteX55" fmla="*/ 3294327 w 12192000"/>
                <a:gd name="connsiteY55" fmla="*/ 3175 h 3012550"/>
                <a:gd name="connsiteX56" fmla="*/ 3361002 w 12192000"/>
                <a:gd name="connsiteY56" fmla="*/ 0 h 3012550"/>
                <a:gd name="connsiteX57" fmla="*/ 3430852 w 12192000"/>
                <a:gd name="connsiteY57" fmla="*/ 3175 h 3012550"/>
                <a:gd name="connsiteX58" fmla="*/ 3491177 w 12192000"/>
                <a:gd name="connsiteY58" fmla="*/ 9525 h 3012550"/>
                <a:gd name="connsiteX59" fmla="*/ 3543564 w 12192000"/>
                <a:gd name="connsiteY59" fmla="*/ 20637 h 3012550"/>
                <a:gd name="connsiteX60" fmla="*/ 3589602 w 12192000"/>
                <a:gd name="connsiteY60" fmla="*/ 36512 h 3012550"/>
                <a:gd name="connsiteX61" fmla="*/ 3630877 w 12192000"/>
                <a:gd name="connsiteY61" fmla="*/ 52387 h 3012550"/>
                <a:gd name="connsiteX62" fmla="*/ 3667389 w 12192000"/>
                <a:gd name="connsiteY62" fmla="*/ 68262 h 3012550"/>
                <a:gd name="connsiteX63" fmla="*/ 3705489 w 12192000"/>
                <a:gd name="connsiteY63" fmla="*/ 87312 h 3012550"/>
                <a:gd name="connsiteX64" fmla="*/ 3743589 w 12192000"/>
                <a:gd name="connsiteY64" fmla="*/ 106362 h 3012550"/>
                <a:gd name="connsiteX65" fmla="*/ 3780102 w 12192000"/>
                <a:gd name="connsiteY65" fmla="*/ 125412 h 3012550"/>
                <a:gd name="connsiteX66" fmla="*/ 3821377 w 12192000"/>
                <a:gd name="connsiteY66" fmla="*/ 141287 h 3012550"/>
                <a:gd name="connsiteX67" fmla="*/ 3867414 w 12192000"/>
                <a:gd name="connsiteY67" fmla="*/ 155575 h 3012550"/>
                <a:gd name="connsiteX68" fmla="*/ 3919802 w 12192000"/>
                <a:gd name="connsiteY68" fmla="*/ 166687 h 3012550"/>
                <a:gd name="connsiteX69" fmla="*/ 3980127 w 12192000"/>
                <a:gd name="connsiteY69" fmla="*/ 174625 h 3012550"/>
                <a:gd name="connsiteX70" fmla="*/ 4048389 w 12192000"/>
                <a:gd name="connsiteY70" fmla="*/ 176212 h 3012550"/>
                <a:gd name="connsiteX71" fmla="*/ 4116652 w 12192000"/>
                <a:gd name="connsiteY71" fmla="*/ 174625 h 3012550"/>
                <a:gd name="connsiteX72" fmla="*/ 4176977 w 12192000"/>
                <a:gd name="connsiteY72" fmla="*/ 166687 h 3012550"/>
                <a:gd name="connsiteX73" fmla="*/ 4229364 w 12192000"/>
                <a:gd name="connsiteY73" fmla="*/ 155575 h 3012550"/>
                <a:gd name="connsiteX74" fmla="*/ 4275402 w 12192000"/>
                <a:gd name="connsiteY74" fmla="*/ 141287 h 3012550"/>
                <a:gd name="connsiteX75" fmla="*/ 4316677 w 12192000"/>
                <a:gd name="connsiteY75" fmla="*/ 125412 h 3012550"/>
                <a:gd name="connsiteX76" fmla="*/ 4353189 w 12192000"/>
                <a:gd name="connsiteY76" fmla="*/ 106362 h 3012550"/>
                <a:gd name="connsiteX77" fmla="*/ 4429389 w 12192000"/>
                <a:gd name="connsiteY77" fmla="*/ 68262 h 3012550"/>
                <a:gd name="connsiteX78" fmla="*/ 4465902 w 12192000"/>
                <a:gd name="connsiteY78" fmla="*/ 52387 h 3012550"/>
                <a:gd name="connsiteX79" fmla="*/ 4507177 w 12192000"/>
                <a:gd name="connsiteY79" fmla="*/ 36512 h 3012550"/>
                <a:gd name="connsiteX80" fmla="*/ 4553215 w 12192000"/>
                <a:gd name="connsiteY80" fmla="*/ 20637 h 3012550"/>
                <a:gd name="connsiteX81" fmla="*/ 4605602 w 12192000"/>
                <a:gd name="connsiteY81" fmla="*/ 9525 h 3012550"/>
                <a:gd name="connsiteX82" fmla="*/ 4665928 w 12192000"/>
                <a:gd name="connsiteY82" fmla="*/ 3175 h 3012550"/>
                <a:gd name="connsiteX83" fmla="*/ 4734189 w 12192000"/>
                <a:gd name="connsiteY83" fmla="*/ 0 h 3012550"/>
                <a:gd name="connsiteX84" fmla="*/ 4802453 w 12192000"/>
                <a:gd name="connsiteY84" fmla="*/ 3175 h 3012550"/>
                <a:gd name="connsiteX85" fmla="*/ 4862777 w 12192000"/>
                <a:gd name="connsiteY85" fmla="*/ 9525 h 3012550"/>
                <a:gd name="connsiteX86" fmla="*/ 4915165 w 12192000"/>
                <a:gd name="connsiteY86" fmla="*/ 20637 h 3012550"/>
                <a:gd name="connsiteX87" fmla="*/ 4961201 w 12192000"/>
                <a:gd name="connsiteY87" fmla="*/ 36512 h 3012550"/>
                <a:gd name="connsiteX88" fmla="*/ 5002477 w 12192000"/>
                <a:gd name="connsiteY88" fmla="*/ 52387 h 3012550"/>
                <a:gd name="connsiteX89" fmla="*/ 5038989 w 12192000"/>
                <a:gd name="connsiteY89" fmla="*/ 68262 h 3012550"/>
                <a:gd name="connsiteX90" fmla="*/ 5077090 w 12192000"/>
                <a:gd name="connsiteY90" fmla="*/ 87312 h 3012550"/>
                <a:gd name="connsiteX91" fmla="*/ 5115189 w 12192000"/>
                <a:gd name="connsiteY91" fmla="*/ 106362 h 3012550"/>
                <a:gd name="connsiteX92" fmla="*/ 5151701 w 12192000"/>
                <a:gd name="connsiteY92" fmla="*/ 125412 h 3012550"/>
                <a:gd name="connsiteX93" fmla="*/ 5192977 w 12192000"/>
                <a:gd name="connsiteY93" fmla="*/ 141287 h 3012550"/>
                <a:gd name="connsiteX94" fmla="*/ 5239014 w 12192000"/>
                <a:gd name="connsiteY94" fmla="*/ 155575 h 3012550"/>
                <a:gd name="connsiteX95" fmla="*/ 5291401 w 12192000"/>
                <a:gd name="connsiteY95" fmla="*/ 166687 h 3012550"/>
                <a:gd name="connsiteX96" fmla="*/ 5351727 w 12192000"/>
                <a:gd name="connsiteY96" fmla="*/ 174625 h 3012550"/>
                <a:gd name="connsiteX97" fmla="*/ 5410199 w 12192000"/>
                <a:gd name="connsiteY97" fmla="*/ 175985 h 3012550"/>
                <a:gd name="connsiteX98" fmla="*/ 5468671 w 12192000"/>
                <a:gd name="connsiteY98" fmla="*/ 174625 h 3012550"/>
                <a:gd name="connsiteX99" fmla="*/ 5528996 w 12192000"/>
                <a:gd name="connsiteY99" fmla="*/ 166687 h 3012550"/>
                <a:gd name="connsiteX100" fmla="*/ 5581383 w 12192000"/>
                <a:gd name="connsiteY100" fmla="*/ 155575 h 3012550"/>
                <a:gd name="connsiteX101" fmla="*/ 5627421 w 12192000"/>
                <a:gd name="connsiteY101" fmla="*/ 141287 h 3012550"/>
                <a:gd name="connsiteX102" fmla="*/ 5668696 w 12192000"/>
                <a:gd name="connsiteY102" fmla="*/ 125412 h 3012550"/>
                <a:gd name="connsiteX103" fmla="*/ 5705209 w 12192000"/>
                <a:gd name="connsiteY103" fmla="*/ 106362 h 3012550"/>
                <a:gd name="connsiteX104" fmla="*/ 5743308 w 12192000"/>
                <a:gd name="connsiteY104" fmla="*/ 87312 h 3012550"/>
                <a:gd name="connsiteX105" fmla="*/ 5781408 w 12192000"/>
                <a:gd name="connsiteY105" fmla="*/ 68262 h 3012550"/>
                <a:gd name="connsiteX106" fmla="*/ 5817921 w 12192000"/>
                <a:gd name="connsiteY106" fmla="*/ 52387 h 3012550"/>
                <a:gd name="connsiteX107" fmla="*/ 5859196 w 12192000"/>
                <a:gd name="connsiteY107" fmla="*/ 36512 h 3012550"/>
                <a:gd name="connsiteX108" fmla="*/ 5905234 w 12192000"/>
                <a:gd name="connsiteY108" fmla="*/ 20637 h 3012550"/>
                <a:gd name="connsiteX109" fmla="*/ 5957621 w 12192000"/>
                <a:gd name="connsiteY109" fmla="*/ 9525 h 3012550"/>
                <a:gd name="connsiteX110" fmla="*/ 6017947 w 12192000"/>
                <a:gd name="connsiteY110" fmla="*/ 3175 h 3012550"/>
                <a:gd name="connsiteX111" fmla="*/ 6086209 w 12192000"/>
                <a:gd name="connsiteY111" fmla="*/ 0 h 3012550"/>
                <a:gd name="connsiteX112" fmla="*/ 6095999 w 12192000"/>
                <a:gd name="connsiteY112" fmla="*/ 455 h 3012550"/>
                <a:gd name="connsiteX113" fmla="*/ 6105789 w 12192000"/>
                <a:gd name="connsiteY113" fmla="*/ 0 h 3012550"/>
                <a:gd name="connsiteX114" fmla="*/ 6174052 w 12192000"/>
                <a:gd name="connsiteY114" fmla="*/ 3175 h 3012550"/>
                <a:gd name="connsiteX115" fmla="*/ 6234377 w 12192000"/>
                <a:gd name="connsiteY115" fmla="*/ 9525 h 3012550"/>
                <a:gd name="connsiteX116" fmla="*/ 6286764 w 12192000"/>
                <a:gd name="connsiteY116" fmla="*/ 20637 h 3012550"/>
                <a:gd name="connsiteX117" fmla="*/ 6332802 w 12192000"/>
                <a:gd name="connsiteY117" fmla="*/ 36512 h 3012550"/>
                <a:gd name="connsiteX118" fmla="*/ 6374077 w 12192000"/>
                <a:gd name="connsiteY118" fmla="*/ 52387 h 3012550"/>
                <a:gd name="connsiteX119" fmla="*/ 6410589 w 12192000"/>
                <a:gd name="connsiteY119" fmla="*/ 68262 h 3012550"/>
                <a:gd name="connsiteX120" fmla="*/ 6448689 w 12192000"/>
                <a:gd name="connsiteY120" fmla="*/ 87312 h 3012550"/>
                <a:gd name="connsiteX121" fmla="*/ 6486789 w 12192000"/>
                <a:gd name="connsiteY121" fmla="*/ 106362 h 3012550"/>
                <a:gd name="connsiteX122" fmla="*/ 6523302 w 12192000"/>
                <a:gd name="connsiteY122" fmla="*/ 125412 h 3012550"/>
                <a:gd name="connsiteX123" fmla="*/ 6564577 w 12192000"/>
                <a:gd name="connsiteY123" fmla="*/ 141287 h 3012550"/>
                <a:gd name="connsiteX124" fmla="*/ 6610614 w 12192000"/>
                <a:gd name="connsiteY124" fmla="*/ 155575 h 3012550"/>
                <a:gd name="connsiteX125" fmla="*/ 6663002 w 12192000"/>
                <a:gd name="connsiteY125" fmla="*/ 166687 h 3012550"/>
                <a:gd name="connsiteX126" fmla="*/ 6723327 w 12192000"/>
                <a:gd name="connsiteY126" fmla="*/ 174625 h 3012550"/>
                <a:gd name="connsiteX127" fmla="*/ 6781799 w 12192000"/>
                <a:gd name="connsiteY127" fmla="*/ 175985 h 3012550"/>
                <a:gd name="connsiteX128" fmla="*/ 6840271 w 12192000"/>
                <a:gd name="connsiteY128" fmla="*/ 174625 h 3012550"/>
                <a:gd name="connsiteX129" fmla="*/ 6900596 w 12192000"/>
                <a:gd name="connsiteY129" fmla="*/ 166687 h 3012550"/>
                <a:gd name="connsiteX130" fmla="*/ 6952983 w 12192000"/>
                <a:gd name="connsiteY130" fmla="*/ 155575 h 3012550"/>
                <a:gd name="connsiteX131" fmla="*/ 6999021 w 12192000"/>
                <a:gd name="connsiteY131" fmla="*/ 141287 h 3012550"/>
                <a:gd name="connsiteX132" fmla="*/ 7040296 w 12192000"/>
                <a:gd name="connsiteY132" fmla="*/ 125412 h 3012550"/>
                <a:gd name="connsiteX133" fmla="*/ 7076808 w 12192000"/>
                <a:gd name="connsiteY133" fmla="*/ 106362 h 3012550"/>
                <a:gd name="connsiteX134" fmla="*/ 7114908 w 12192000"/>
                <a:gd name="connsiteY134" fmla="*/ 87312 h 3012550"/>
                <a:gd name="connsiteX135" fmla="*/ 7153008 w 12192000"/>
                <a:gd name="connsiteY135" fmla="*/ 68262 h 3012550"/>
                <a:gd name="connsiteX136" fmla="*/ 7189521 w 12192000"/>
                <a:gd name="connsiteY136" fmla="*/ 52387 h 3012550"/>
                <a:gd name="connsiteX137" fmla="*/ 7230796 w 12192000"/>
                <a:gd name="connsiteY137" fmla="*/ 36512 h 3012550"/>
                <a:gd name="connsiteX138" fmla="*/ 7276833 w 12192000"/>
                <a:gd name="connsiteY138" fmla="*/ 20637 h 3012550"/>
                <a:gd name="connsiteX139" fmla="*/ 7329221 w 12192000"/>
                <a:gd name="connsiteY139" fmla="*/ 9525 h 3012550"/>
                <a:gd name="connsiteX140" fmla="*/ 7389546 w 12192000"/>
                <a:gd name="connsiteY140" fmla="*/ 3175 h 3012550"/>
                <a:gd name="connsiteX141" fmla="*/ 7457808 w 12192000"/>
                <a:gd name="connsiteY141" fmla="*/ 0 h 3012550"/>
                <a:gd name="connsiteX142" fmla="*/ 7526071 w 12192000"/>
                <a:gd name="connsiteY142" fmla="*/ 3175 h 3012550"/>
                <a:gd name="connsiteX143" fmla="*/ 7586396 w 12192000"/>
                <a:gd name="connsiteY143" fmla="*/ 9525 h 3012550"/>
                <a:gd name="connsiteX144" fmla="*/ 7638783 w 12192000"/>
                <a:gd name="connsiteY144" fmla="*/ 20637 h 3012550"/>
                <a:gd name="connsiteX145" fmla="*/ 7684821 w 12192000"/>
                <a:gd name="connsiteY145" fmla="*/ 36512 h 3012550"/>
                <a:gd name="connsiteX146" fmla="*/ 7726096 w 12192000"/>
                <a:gd name="connsiteY146" fmla="*/ 52387 h 3012550"/>
                <a:gd name="connsiteX147" fmla="*/ 7762608 w 12192000"/>
                <a:gd name="connsiteY147" fmla="*/ 68262 h 3012550"/>
                <a:gd name="connsiteX148" fmla="*/ 7800708 w 12192000"/>
                <a:gd name="connsiteY148" fmla="*/ 87312 h 3012550"/>
                <a:gd name="connsiteX149" fmla="*/ 7838808 w 12192000"/>
                <a:gd name="connsiteY149" fmla="*/ 106362 h 3012550"/>
                <a:gd name="connsiteX150" fmla="*/ 7875321 w 12192000"/>
                <a:gd name="connsiteY150" fmla="*/ 125412 h 3012550"/>
                <a:gd name="connsiteX151" fmla="*/ 7916596 w 12192000"/>
                <a:gd name="connsiteY151" fmla="*/ 141287 h 3012550"/>
                <a:gd name="connsiteX152" fmla="*/ 7962633 w 12192000"/>
                <a:gd name="connsiteY152" fmla="*/ 155575 h 3012550"/>
                <a:gd name="connsiteX153" fmla="*/ 8015021 w 12192000"/>
                <a:gd name="connsiteY153" fmla="*/ 166687 h 3012550"/>
                <a:gd name="connsiteX154" fmla="*/ 8075346 w 12192000"/>
                <a:gd name="connsiteY154" fmla="*/ 174625 h 3012550"/>
                <a:gd name="connsiteX155" fmla="*/ 8143608 w 12192000"/>
                <a:gd name="connsiteY155" fmla="*/ 176212 h 3012550"/>
                <a:gd name="connsiteX156" fmla="*/ 8211871 w 12192000"/>
                <a:gd name="connsiteY156" fmla="*/ 174625 h 3012550"/>
                <a:gd name="connsiteX157" fmla="*/ 8272196 w 12192000"/>
                <a:gd name="connsiteY157" fmla="*/ 166687 h 3012550"/>
                <a:gd name="connsiteX158" fmla="*/ 8324583 w 12192000"/>
                <a:gd name="connsiteY158" fmla="*/ 155575 h 3012550"/>
                <a:gd name="connsiteX159" fmla="*/ 8370621 w 12192000"/>
                <a:gd name="connsiteY159" fmla="*/ 141287 h 3012550"/>
                <a:gd name="connsiteX160" fmla="*/ 8411896 w 12192000"/>
                <a:gd name="connsiteY160" fmla="*/ 125412 h 3012550"/>
                <a:gd name="connsiteX161" fmla="*/ 8448408 w 12192000"/>
                <a:gd name="connsiteY161" fmla="*/ 106362 h 3012550"/>
                <a:gd name="connsiteX162" fmla="*/ 8486508 w 12192000"/>
                <a:gd name="connsiteY162" fmla="*/ 87312 h 3012550"/>
                <a:gd name="connsiteX163" fmla="*/ 8524608 w 12192000"/>
                <a:gd name="connsiteY163" fmla="*/ 68262 h 3012550"/>
                <a:gd name="connsiteX164" fmla="*/ 8561120 w 12192000"/>
                <a:gd name="connsiteY164" fmla="*/ 52387 h 3012550"/>
                <a:gd name="connsiteX165" fmla="*/ 8602396 w 12192000"/>
                <a:gd name="connsiteY165" fmla="*/ 36512 h 3012550"/>
                <a:gd name="connsiteX166" fmla="*/ 8648432 w 12192000"/>
                <a:gd name="connsiteY166" fmla="*/ 20637 h 3012550"/>
                <a:gd name="connsiteX167" fmla="*/ 8700820 w 12192000"/>
                <a:gd name="connsiteY167" fmla="*/ 9525 h 3012550"/>
                <a:gd name="connsiteX168" fmla="*/ 8761146 w 12192000"/>
                <a:gd name="connsiteY168" fmla="*/ 3175 h 3012550"/>
                <a:gd name="connsiteX169" fmla="*/ 8827820 w 12192000"/>
                <a:gd name="connsiteY169" fmla="*/ 0 h 3012550"/>
                <a:gd name="connsiteX170" fmla="*/ 8897670 w 12192000"/>
                <a:gd name="connsiteY170" fmla="*/ 3175 h 3012550"/>
                <a:gd name="connsiteX171" fmla="*/ 8957996 w 12192000"/>
                <a:gd name="connsiteY171" fmla="*/ 9525 h 3012550"/>
                <a:gd name="connsiteX172" fmla="*/ 9010382 w 12192000"/>
                <a:gd name="connsiteY172" fmla="*/ 20637 h 3012550"/>
                <a:gd name="connsiteX173" fmla="*/ 9056420 w 12192000"/>
                <a:gd name="connsiteY173" fmla="*/ 36512 h 3012550"/>
                <a:gd name="connsiteX174" fmla="*/ 9097696 w 12192000"/>
                <a:gd name="connsiteY174" fmla="*/ 52387 h 3012550"/>
                <a:gd name="connsiteX175" fmla="*/ 9134208 w 12192000"/>
                <a:gd name="connsiteY175" fmla="*/ 68262 h 3012550"/>
                <a:gd name="connsiteX176" fmla="*/ 9172308 w 12192000"/>
                <a:gd name="connsiteY176" fmla="*/ 87312 h 3012550"/>
                <a:gd name="connsiteX177" fmla="*/ 9210408 w 12192000"/>
                <a:gd name="connsiteY177" fmla="*/ 106362 h 3012550"/>
                <a:gd name="connsiteX178" fmla="*/ 9246920 w 12192000"/>
                <a:gd name="connsiteY178" fmla="*/ 125412 h 3012550"/>
                <a:gd name="connsiteX179" fmla="*/ 9288196 w 12192000"/>
                <a:gd name="connsiteY179" fmla="*/ 141287 h 3012550"/>
                <a:gd name="connsiteX180" fmla="*/ 9334232 w 12192000"/>
                <a:gd name="connsiteY180" fmla="*/ 155575 h 3012550"/>
                <a:gd name="connsiteX181" fmla="*/ 9386620 w 12192000"/>
                <a:gd name="connsiteY181" fmla="*/ 166687 h 3012550"/>
                <a:gd name="connsiteX182" fmla="*/ 9446946 w 12192000"/>
                <a:gd name="connsiteY182" fmla="*/ 174625 h 3012550"/>
                <a:gd name="connsiteX183" fmla="*/ 9515208 w 12192000"/>
                <a:gd name="connsiteY183" fmla="*/ 176212 h 3012550"/>
                <a:gd name="connsiteX184" fmla="*/ 9583470 w 12192000"/>
                <a:gd name="connsiteY184" fmla="*/ 174625 h 3012550"/>
                <a:gd name="connsiteX185" fmla="*/ 9643796 w 12192000"/>
                <a:gd name="connsiteY185" fmla="*/ 166687 h 3012550"/>
                <a:gd name="connsiteX186" fmla="*/ 9696182 w 12192000"/>
                <a:gd name="connsiteY186" fmla="*/ 155575 h 3012550"/>
                <a:gd name="connsiteX187" fmla="*/ 9742220 w 12192000"/>
                <a:gd name="connsiteY187" fmla="*/ 141287 h 3012550"/>
                <a:gd name="connsiteX188" fmla="*/ 9783496 w 12192000"/>
                <a:gd name="connsiteY188" fmla="*/ 125412 h 3012550"/>
                <a:gd name="connsiteX189" fmla="*/ 9820008 w 12192000"/>
                <a:gd name="connsiteY189" fmla="*/ 106362 h 3012550"/>
                <a:gd name="connsiteX190" fmla="*/ 9896208 w 12192000"/>
                <a:gd name="connsiteY190" fmla="*/ 68262 h 3012550"/>
                <a:gd name="connsiteX191" fmla="*/ 9932720 w 12192000"/>
                <a:gd name="connsiteY191" fmla="*/ 52387 h 3012550"/>
                <a:gd name="connsiteX192" fmla="*/ 9973996 w 12192000"/>
                <a:gd name="connsiteY192" fmla="*/ 36512 h 3012550"/>
                <a:gd name="connsiteX193" fmla="*/ 10020032 w 12192000"/>
                <a:gd name="connsiteY193" fmla="*/ 20637 h 3012550"/>
                <a:gd name="connsiteX194" fmla="*/ 10072420 w 12192000"/>
                <a:gd name="connsiteY194" fmla="*/ 9525 h 3012550"/>
                <a:gd name="connsiteX195" fmla="*/ 10132746 w 12192000"/>
                <a:gd name="connsiteY195" fmla="*/ 3175 h 3012550"/>
                <a:gd name="connsiteX196" fmla="*/ 10201008 w 12192000"/>
                <a:gd name="connsiteY196" fmla="*/ 0 h 3012550"/>
                <a:gd name="connsiteX197" fmla="*/ 10269270 w 12192000"/>
                <a:gd name="connsiteY197" fmla="*/ 3175 h 3012550"/>
                <a:gd name="connsiteX198" fmla="*/ 10329596 w 12192000"/>
                <a:gd name="connsiteY198" fmla="*/ 9525 h 3012550"/>
                <a:gd name="connsiteX199" fmla="*/ 10381982 w 12192000"/>
                <a:gd name="connsiteY199" fmla="*/ 20637 h 3012550"/>
                <a:gd name="connsiteX200" fmla="*/ 10428020 w 12192000"/>
                <a:gd name="connsiteY200" fmla="*/ 36512 h 3012550"/>
                <a:gd name="connsiteX201" fmla="*/ 10469296 w 12192000"/>
                <a:gd name="connsiteY201" fmla="*/ 52387 h 3012550"/>
                <a:gd name="connsiteX202" fmla="*/ 10505808 w 12192000"/>
                <a:gd name="connsiteY202" fmla="*/ 68262 h 3012550"/>
                <a:gd name="connsiteX203" fmla="*/ 10543908 w 12192000"/>
                <a:gd name="connsiteY203" fmla="*/ 87312 h 3012550"/>
                <a:gd name="connsiteX204" fmla="*/ 10582008 w 12192000"/>
                <a:gd name="connsiteY204" fmla="*/ 106362 h 3012550"/>
                <a:gd name="connsiteX205" fmla="*/ 10618520 w 12192000"/>
                <a:gd name="connsiteY205" fmla="*/ 125412 h 3012550"/>
                <a:gd name="connsiteX206" fmla="*/ 10659796 w 12192000"/>
                <a:gd name="connsiteY206" fmla="*/ 141287 h 3012550"/>
                <a:gd name="connsiteX207" fmla="*/ 10705832 w 12192000"/>
                <a:gd name="connsiteY207" fmla="*/ 155575 h 3012550"/>
                <a:gd name="connsiteX208" fmla="*/ 10758220 w 12192000"/>
                <a:gd name="connsiteY208" fmla="*/ 166687 h 3012550"/>
                <a:gd name="connsiteX209" fmla="*/ 10818546 w 12192000"/>
                <a:gd name="connsiteY209" fmla="*/ 174625 h 3012550"/>
                <a:gd name="connsiteX210" fmla="*/ 10886808 w 12192000"/>
                <a:gd name="connsiteY210" fmla="*/ 176212 h 3012550"/>
                <a:gd name="connsiteX211" fmla="*/ 10955070 w 12192000"/>
                <a:gd name="connsiteY211" fmla="*/ 174625 h 3012550"/>
                <a:gd name="connsiteX212" fmla="*/ 11015396 w 12192000"/>
                <a:gd name="connsiteY212" fmla="*/ 166687 h 3012550"/>
                <a:gd name="connsiteX213" fmla="*/ 11067782 w 12192000"/>
                <a:gd name="connsiteY213" fmla="*/ 155575 h 3012550"/>
                <a:gd name="connsiteX214" fmla="*/ 11113820 w 12192000"/>
                <a:gd name="connsiteY214" fmla="*/ 141287 h 3012550"/>
                <a:gd name="connsiteX215" fmla="*/ 11155096 w 12192000"/>
                <a:gd name="connsiteY215" fmla="*/ 125412 h 3012550"/>
                <a:gd name="connsiteX216" fmla="*/ 11191608 w 12192000"/>
                <a:gd name="connsiteY216" fmla="*/ 106362 h 3012550"/>
                <a:gd name="connsiteX217" fmla="*/ 11229708 w 12192000"/>
                <a:gd name="connsiteY217" fmla="*/ 87312 h 3012550"/>
                <a:gd name="connsiteX218" fmla="*/ 11267808 w 12192000"/>
                <a:gd name="connsiteY218" fmla="*/ 68262 h 3012550"/>
                <a:gd name="connsiteX219" fmla="*/ 11304320 w 12192000"/>
                <a:gd name="connsiteY219" fmla="*/ 52387 h 3012550"/>
                <a:gd name="connsiteX220" fmla="*/ 11345596 w 12192000"/>
                <a:gd name="connsiteY220" fmla="*/ 36512 h 3012550"/>
                <a:gd name="connsiteX221" fmla="*/ 11391632 w 12192000"/>
                <a:gd name="connsiteY221" fmla="*/ 20637 h 3012550"/>
                <a:gd name="connsiteX222" fmla="*/ 11444020 w 12192000"/>
                <a:gd name="connsiteY222" fmla="*/ 9525 h 3012550"/>
                <a:gd name="connsiteX223" fmla="*/ 11504346 w 12192000"/>
                <a:gd name="connsiteY223" fmla="*/ 3175 h 3012550"/>
                <a:gd name="connsiteX224" fmla="*/ 11572608 w 12192000"/>
                <a:gd name="connsiteY224" fmla="*/ 0 h 3012550"/>
                <a:gd name="connsiteX225" fmla="*/ 11640870 w 12192000"/>
                <a:gd name="connsiteY225" fmla="*/ 3175 h 3012550"/>
                <a:gd name="connsiteX226" fmla="*/ 11701196 w 12192000"/>
                <a:gd name="connsiteY226" fmla="*/ 9525 h 3012550"/>
                <a:gd name="connsiteX227" fmla="*/ 11753582 w 12192000"/>
                <a:gd name="connsiteY227" fmla="*/ 20637 h 3012550"/>
                <a:gd name="connsiteX228" fmla="*/ 11799620 w 12192000"/>
                <a:gd name="connsiteY228" fmla="*/ 36512 h 3012550"/>
                <a:gd name="connsiteX229" fmla="*/ 11840896 w 12192000"/>
                <a:gd name="connsiteY229" fmla="*/ 52387 h 3012550"/>
                <a:gd name="connsiteX230" fmla="*/ 11877408 w 12192000"/>
                <a:gd name="connsiteY230" fmla="*/ 68262 h 3012550"/>
                <a:gd name="connsiteX231" fmla="*/ 11915508 w 12192000"/>
                <a:gd name="connsiteY231" fmla="*/ 87312 h 3012550"/>
                <a:gd name="connsiteX232" fmla="*/ 11953608 w 12192000"/>
                <a:gd name="connsiteY232" fmla="*/ 106362 h 3012550"/>
                <a:gd name="connsiteX233" fmla="*/ 11990120 w 12192000"/>
                <a:gd name="connsiteY233" fmla="*/ 125412 h 3012550"/>
                <a:gd name="connsiteX234" fmla="*/ 12031396 w 12192000"/>
                <a:gd name="connsiteY234" fmla="*/ 141287 h 3012550"/>
                <a:gd name="connsiteX235" fmla="*/ 12077432 w 12192000"/>
                <a:gd name="connsiteY235" fmla="*/ 155575 h 3012550"/>
                <a:gd name="connsiteX236" fmla="*/ 12129820 w 12192000"/>
                <a:gd name="connsiteY236" fmla="*/ 166688 h 3012550"/>
                <a:gd name="connsiteX237" fmla="*/ 12190146 w 12192000"/>
                <a:gd name="connsiteY237" fmla="*/ 174625 h 3012550"/>
                <a:gd name="connsiteX238" fmla="*/ 12192000 w 12192000"/>
                <a:gd name="connsiteY238" fmla="*/ 174668 h 3012550"/>
                <a:gd name="connsiteX239" fmla="*/ 12192000 w 12192000"/>
                <a:gd name="connsiteY239" fmla="*/ 319046 h 3012550"/>
                <a:gd name="connsiteX240" fmla="*/ 12192000 w 12192000"/>
                <a:gd name="connsiteY240" fmla="*/ 319047 h 3012550"/>
                <a:gd name="connsiteX241" fmla="*/ 12192000 w 12192000"/>
                <a:gd name="connsiteY241" fmla="*/ 463425 h 3012550"/>
                <a:gd name="connsiteX242" fmla="*/ 12192000 w 12192000"/>
                <a:gd name="connsiteY242" fmla="*/ 885826 h 3012550"/>
                <a:gd name="connsiteX243" fmla="*/ 12192000 w 12192000"/>
                <a:gd name="connsiteY243" fmla="*/ 1030204 h 3012550"/>
                <a:gd name="connsiteX244" fmla="*/ 12192000 w 12192000"/>
                <a:gd name="connsiteY244" fmla="*/ 1030205 h 3012550"/>
                <a:gd name="connsiteX245" fmla="*/ 12192000 w 12192000"/>
                <a:gd name="connsiteY245" fmla="*/ 1174583 h 3012550"/>
                <a:gd name="connsiteX246" fmla="*/ 12192000 w 12192000"/>
                <a:gd name="connsiteY246" fmla="*/ 1698100 h 3012550"/>
                <a:gd name="connsiteX247" fmla="*/ 12192000 w 12192000"/>
                <a:gd name="connsiteY247" fmla="*/ 1787292 h 3012550"/>
                <a:gd name="connsiteX248" fmla="*/ 12192000 w 12192000"/>
                <a:gd name="connsiteY248" fmla="*/ 1931670 h 3012550"/>
                <a:gd name="connsiteX249" fmla="*/ 12192000 w 12192000"/>
                <a:gd name="connsiteY249" fmla="*/ 1931671 h 3012550"/>
                <a:gd name="connsiteX250" fmla="*/ 12192000 w 12192000"/>
                <a:gd name="connsiteY250" fmla="*/ 2076049 h 3012550"/>
                <a:gd name="connsiteX251" fmla="*/ 12192000 w 12192000"/>
                <a:gd name="connsiteY251" fmla="*/ 3012550 h 3012550"/>
                <a:gd name="connsiteX252" fmla="*/ 12191997 w 12192000"/>
                <a:gd name="connsiteY252" fmla="*/ 3012550 h 3012550"/>
                <a:gd name="connsiteX253" fmla="*/ 1 w 12192000"/>
                <a:gd name="connsiteY253" fmla="*/ 3012550 h 3012550"/>
                <a:gd name="connsiteX254" fmla="*/ 0 w 12192000"/>
                <a:gd name="connsiteY254" fmla="*/ 3012550 h 3012550"/>
                <a:gd name="connsiteX255" fmla="*/ 0 w 12192000"/>
                <a:gd name="connsiteY255" fmla="*/ 2076049 h 3012550"/>
                <a:gd name="connsiteX256" fmla="*/ 0 w 12192000"/>
                <a:gd name="connsiteY256" fmla="*/ 1931671 h 3012550"/>
                <a:gd name="connsiteX257" fmla="*/ 0 w 12192000"/>
                <a:gd name="connsiteY257" fmla="*/ 1931670 h 3012550"/>
                <a:gd name="connsiteX258" fmla="*/ 0 w 12192000"/>
                <a:gd name="connsiteY258" fmla="*/ 1787292 h 3012550"/>
                <a:gd name="connsiteX259" fmla="*/ 0 w 12192000"/>
                <a:gd name="connsiteY259" fmla="*/ 1698100 h 3012550"/>
                <a:gd name="connsiteX260" fmla="*/ 0 w 12192000"/>
                <a:gd name="connsiteY260" fmla="*/ 1174583 h 3012550"/>
                <a:gd name="connsiteX261" fmla="*/ 0 w 12192000"/>
                <a:gd name="connsiteY261" fmla="*/ 1030205 h 3012550"/>
                <a:gd name="connsiteX262" fmla="*/ 0 w 12192000"/>
                <a:gd name="connsiteY262" fmla="*/ 1030204 h 3012550"/>
                <a:gd name="connsiteX263" fmla="*/ 0 w 12192000"/>
                <a:gd name="connsiteY263" fmla="*/ 885826 h 3012550"/>
                <a:gd name="connsiteX264" fmla="*/ 0 w 12192000"/>
                <a:gd name="connsiteY264" fmla="*/ 463425 h 3012550"/>
                <a:gd name="connsiteX265" fmla="*/ 0 w 12192000"/>
                <a:gd name="connsiteY265" fmla="*/ 319047 h 3012550"/>
                <a:gd name="connsiteX266" fmla="*/ 0 w 12192000"/>
                <a:gd name="connsiteY266" fmla="*/ 319046 h 3012550"/>
                <a:gd name="connsiteX267" fmla="*/ 0 w 12192000"/>
                <a:gd name="connsiteY267" fmla="*/ 174668 h 3012550"/>
                <a:gd name="connsiteX268" fmla="*/ 1852 w 12192000"/>
                <a:gd name="connsiteY268" fmla="*/ 174625 h 3012550"/>
                <a:gd name="connsiteX269" fmla="*/ 62177 w 12192000"/>
                <a:gd name="connsiteY269" fmla="*/ 166687 h 3012550"/>
                <a:gd name="connsiteX270" fmla="*/ 114564 w 12192000"/>
                <a:gd name="connsiteY270" fmla="*/ 155575 h 3012550"/>
                <a:gd name="connsiteX271" fmla="*/ 160602 w 12192000"/>
                <a:gd name="connsiteY271" fmla="*/ 141287 h 3012550"/>
                <a:gd name="connsiteX272" fmla="*/ 201877 w 12192000"/>
                <a:gd name="connsiteY272" fmla="*/ 125412 h 3012550"/>
                <a:gd name="connsiteX273" fmla="*/ 238389 w 12192000"/>
                <a:gd name="connsiteY273" fmla="*/ 106362 h 3012550"/>
                <a:gd name="connsiteX274" fmla="*/ 276489 w 12192000"/>
                <a:gd name="connsiteY274" fmla="*/ 87312 h 3012550"/>
                <a:gd name="connsiteX275" fmla="*/ 314589 w 12192000"/>
                <a:gd name="connsiteY275" fmla="*/ 68262 h 3012550"/>
                <a:gd name="connsiteX276" fmla="*/ 351102 w 12192000"/>
                <a:gd name="connsiteY276" fmla="*/ 52387 h 3012550"/>
                <a:gd name="connsiteX277" fmla="*/ 392377 w 12192000"/>
                <a:gd name="connsiteY277" fmla="*/ 36512 h 3012550"/>
                <a:gd name="connsiteX278" fmla="*/ 438414 w 12192000"/>
                <a:gd name="connsiteY278" fmla="*/ 20637 h 3012550"/>
                <a:gd name="connsiteX279" fmla="*/ 490802 w 12192000"/>
                <a:gd name="connsiteY279" fmla="*/ 9525 h 3012550"/>
                <a:gd name="connsiteX280" fmla="*/ 551127 w 12192000"/>
                <a:gd name="connsiteY280" fmla="*/ 3175 h 301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2192000" h="3012550">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6"/>
                  </a:lnTo>
                  <a:lnTo>
                    <a:pt x="12192000" y="319047"/>
                  </a:lnTo>
                  <a:lnTo>
                    <a:pt x="12192000" y="463425"/>
                  </a:lnTo>
                  <a:lnTo>
                    <a:pt x="12192000" y="885826"/>
                  </a:lnTo>
                  <a:lnTo>
                    <a:pt x="12192000" y="1030204"/>
                  </a:lnTo>
                  <a:lnTo>
                    <a:pt x="12192000" y="1030205"/>
                  </a:lnTo>
                  <a:lnTo>
                    <a:pt x="12192000" y="1174583"/>
                  </a:lnTo>
                  <a:lnTo>
                    <a:pt x="12192000" y="1698100"/>
                  </a:lnTo>
                  <a:lnTo>
                    <a:pt x="12192000" y="1787292"/>
                  </a:lnTo>
                  <a:lnTo>
                    <a:pt x="12192000" y="1931670"/>
                  </a:lnTo>
                  <a:lnTo>
                    <a:pt x="12192000" y="1931671"/>
                  </a:lnTo>
                  <a:lnTo>
                    <a:pt x="12192000" y="2076049"/>
                  </a:lnTo>
                  <a:lnTo>
                    <a:pt x="12192000" y="3012550"/>
                  </a:lnTo>
                  <a:lnTo>
                    <a:pt x="12191997" y="3012550"/>
                  </a:lnTo>
                  <a:lnTo>
                    <a:pt x="1" y="3012550"/>
                  </a:lnTo>
                  <a:lnTo>
                    <a:pt x="0" y="3012550"/>
                  </a:lnTo>
                  <a:lnTo>
                    <a:pt x="0" y="2076049"/>
                  </a:lnTo>
                  <a:lnTo>
                    <a:pt x="0" y="1931671"/>
                  </a:lnTo>
                  <a:lnTo>
                    <a:pt x="0" y="1931670"/>
                  </a:lnTo>
                  <a:lnTo>
                    <a:pt x="0" y="1787292"/>
                  </a:lnTo>
                  <a:lnTo>
                    <a:pt x="0" y="1698100"/>
                  </a:lnTo>
                  <a:lnTo>
                    <a:pt x="0" y="1174583"/>
                  </a:lnTo>
                  <a:lnTo>
                    <a:pt x="0" y="1030205"/>
                  </a:lnTo>
                  <a:lnTo>
                    <a:pt x="0" y="1030204"/>
                  </a:lnTo>
                  <a:lnTo>
                    <a:pt x="0" y="885826"/>
                  </a:lnTo>
                  <a:lnTo>
                    <a:pt x="0" y="463425"/>
                  </a:lnTo>
                  <a:lnTo>
                    <a:pt x="0" y="319047"/>
                  </a:lnTo>
                  <a:lnTo>
                    <a:pt x="0" y="31904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2" name="Google Shape;92;p19"/>
          <p:cNvSpPr txBox="1">
            <a:spLocks noGrp="1"/>
          </p:cNvSpPr>
          <p:nvPr>
            <p:ph type="title"/>
          </p:nvPr>
        </p:nvSpPr>
        <p:spPr>
          <a:xfrm>
            <a:off x="1580257" y="4334175"/>
            <a:ext cx="9031484" cy="1159200"/>
          </a:xfrm>
          <a:prstGeom prst="rect">
            <a:avLst/>
          </a:prstGeom>
        </p:spPr>
        <p:txBody>
          <a:bodyPr spcFirstLastPara="1" vert="horz" lIns="91440" tIns="45720" rIns="91440" bIns="45720" rtlCol="0" anchor="b" anchorCtr="0">
            <a:normAutofit/>
          </a:bodyPr>
          <a:lstStyle/>
          <a:p>
            <a:pPr algn="ctr">
              <a:spcBef>
                <a:spcPct val="0"/>
              </a:spcBef>
              <a:buClr>
                <a:schemeClr val="dk1"/>
              </a:buClr>
              <a:buSzPts val="1100"/>
            </a:pPr>
            <a:r>
              <a:rPr lang="en-US" sz="3700" b="1" u="sng" kern="1200" dirty="0">
                <a:solidFill>
                  <a:schemeClr val="bg1"/>
                </a:solidFill>
                <a:latin typeface="+mj-lt"/>
                <a:ea typeface="+mj-ea"/>
                <a:cs typeface="+mj-cs"/>
                <a:sym typeface="Architects Daughter"/>
              </a:rPr>
              <a:t>Harmonic Intervals</a:t>
            </a:r>
            <a:r>
              <a:rPr lang="en-US" sz="3700" kern="1200" dirty="0">
                <a:solidFill>
                  <a:schemeClr val="bg1"/>
                </a:solidFill>
                <a:latin typeface="+mj-lt"/>
                <a:ea typeface="+mj-ea"/>
                <a:cs typeface="+mj-cs"/>
                <a:sym typeface="Architects Daughter"/>
              </a:rPr>
              <a:t> —the notes are played at the same time</a:t>
            </a:r>
          </a:p>
        </p:txBody>
      </p:sp>
      <p:pic>
        <p:nvPicPr>
          <p:cNvPr id="93" name="Google Shape;93;p19"/>
          <p:cNvPicPr preferRelativeResize="0"/>
          <p:nvPr/>
        </p:nvPicPr>
        <p:blipFill>
          <a:blip r:embed="rId3"/>
          <a:stretch>
            <a:fillRect/>
          </a:stretch>
        </p:blipFill>
        <p:spPr>
          <a:xfrm>
            <a:off x="644407" y="707446"/>
            <a:ext cx="10903186" cy="274021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Google Shape;98;p20"/>
          <p:cNvSpPr txBox="1">
            <a:spLocks noGrp="1"/>
          </p:cNvSpPr>
          <p:nvPr>
            <p:ph type="title"/>
          </p:nvPr>
        </p:nvSpPr>
        <p:spPr>
          <a:xfrm>
            <a:off x="638881" y="390525"/>
            <a:ext cx="10909640" cy="1510301"/>
          </a:xfrm>
          <a:prstGeom prst="rect">
            <a:avLst/>
          </a:prstGeom>
        </p:spPr>
        <p:txBody>
          <a:bodyPr spcFirstLastPara="1" vert="horz" lIns="91440" tIns="45720" rIns="91440" bIns="45720" rtlCol="0" anchor="ctr" anchorCtr="0">
            <a:normAutofit/>
          </a:bodyPr>
          <a:lstStyle/>
          <a:p>
            <a:pPr algn="ctr">
              <a:spcBef>
                <a:spcPct val="0"/>
              </a:spcBef>
              <a:buClr>
                <a:schemeClr val="dk1"/>
              </a:buClr>
              <a:buSzPts val="1100"/>
            </a:pPr>
            <a:r>
              <a:rPr lang="en-US" sz="5100" b="1" u="sng" kern="1200" dirty="0">
                <a:solidFill>
                  <a:srgbClr val="FFFFFF"/>
                </a:solidFill>
                <a:latin typeface="+mj-lt"/>
                <a:ea typeface="+mj-ea"/>
                <a:cs typeface="+mj-cs"/>
                <a:sym typeface="Architects Daughter"/>
              </a:rPr>
              <a:t>Melodic intervals </a:t>
            </a:r>
            <a:r>
              <a:rPr lang="en-US" sz="5100" kern="1200" dirty="0">
                <a:solidFill>
                  <a:srgbClr val="FFFFFF"/>
                </a:solidFill>
                <a:latin typeface="+mj-lt"/>
                <a:ea typeface="+mj-ea"/>
                <a:cs typeface="+mj-cs"/>
                <a:sym typeface="Architects Daughter"/>
              </a:rPr>
              <a:t>— the notes are played one after the other</a:t>
            </a:r>
          </a:p>
          <a:p>
            <a:pPr algn="ctr">
              <a:spcBef>
                <a:spcPct val="0"/>
              </a:spcBef>
            </a:pPr>
            <a:endParaRPr lang="en-US" sz="5100" kern="1200" dirty="0">
              <a:solidFill>
                <a:srgbClr val="FFFFFF"/>
              </a:solidFill>
              <a:latin typeface="+mj-lt"/>
              <a:ea typeface="+mj-ea"/>
              <a:cs typeface="+mj-cs"/>
              <a:sym typeface="Architects Daughter"/>
            </a:endParaRPr>
          </a:p>
        </p:txBody>
      </p:sp>
      <p:sp>
        <p:nvSpPr>
          <p:cNvPr id="108"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Google Shape;99;p20"/>
          <p:cNvPicPr preferRelativeResize="0"/>
          <p:nvPr/>
        </p:nvPicPr>
        <p:blipFill>
          <a:blip r:embed="rId3"/>
          <a:stretch>
            <a:fillRect/>
          </a:stretch>
        </p:blipFill>
        <p:spPr>
          <a:xfrm>
            <a:off x="1035177" y="3261669"/>
            <a:ext cx="10118598" cy="263029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072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4000" b="1" dirty="0">
                <a:latin typeface="Architects Daughter"/>
                <a:ea typeface="Architects Daughter"/>
                <a:cs typeface="Architects Daughter"/>
                <a:sym typeface="Architects Daughter"/>
              </a:rPr>
              <a:t>Counting Interval Distances</a:t>
            </a:r>
            <a:endParaRPr sz="4000" b="1" dirty="0">
              <a:latin typeface="Architects Daughter"/>
              <a:ea typeface="Architects Daughter"/>
              <a:cs typeface="Architects Daughter"/>
              <a:sym typeface="Architects Daughter"/>
            </a:endParaRPr>
          </a:p>
        </p:txBody>
      </p:sp>
      <p:sp>
        <p:nvSpPr>
          <p:cNvPr id="105" name="Google Shape;105;p21"/>
          <p:cNvSpPr txBox="1">
            <a:spLocks noGrp="1"/>
          </p:cNvSpPr>
          <p:nvPr>
            <p:ph type="body" idx="1"/>
          </p:nvPr>
        </p:nvSpPr>
        <p:spPr>
          <a:xfrm>
            <a:off x="415600" y="1356967"/>
            <a:ext cx="11360800" cy="4555200"/>
          </a:xfrm>
          <a:prstGeom prst="rect">
            <a:avLst/>
          </a:prstGeom>
        </p:spPr>
        <p:txBody>
          <a:bodyPr spcFirstLastPara="1" vert="horz" wrap="square" lIns="121900" tIns="121900" rIns="121900" bIns="121900" rtlCol="0" anchor="t" anchorCtr="0">
            <a:noAutofit/>
          </a:bodyPr>
          <a:lstStyle/>
          <a:p>
            <a:pPr marL="0" indent="0">
              <a:lnSpc>
                <a:spcPct val="106666"/>
              </a:lnSpc>
              <a:buClr>
                <a:schemeClr val="dk1"/>
              </a:buClr>
              <a:buSzPts val="1100"/>
              <a:buNone/>
            </a:pPr>
            <a:r>
              <a:rPr lang="en" sz="2267" dirty="0">
                <a:solidFill>
                  <a:schemeClr val="dk1"/>
                </a:solidFill>
              </a:rPr>
              <a:t>The distance of an interval is measured by counting how many letters of the musical alphabet are used to create the interval. This includes the starting and ending pitches. Distance can be counted going up (ascending) or going down (descending).</a:t>
            </a:r>
            <a:endParaRPr sz="2267" dirty="0">
              <a:solidFill>
                <a:schemeClr val="dk1"/>
              </a:solidFill>
            </a:endParaRPr>
          </a:p>
          <a:p>
            <a:pPr marL="0" indent="0">
              <a:lnSpc>
                <a:spcPct val="106666"/>
              </a:lnSpc>
              <a:buClr>
                <a:schemeClr val="dk1"/>
              </a:buClr>
              <a:buSzPts val="1100"/>
              <a:buNone/>
            </a:pPr>
            <a:endParaRPr sz="2267" dirty="0">
              <a:solidFill>
                <a:schemeClr val="dk1"/>
              </a:solidFill>
            </a:endParaRPr>
          </a:p>
          <a:p>
            <a:pPr marL="0" indent="0">
              <a:lnSpc>
                <a:spcPct val="106666"/>
              </a:lnSpc>
              <a:buClr>
                <a:schemeClr val="dk1"/>
              </a:buClr>
              <a:buSzPts val="1100"/>
              <a:buNone/>
            </a:pPr>
            <a:r>
              <a:rPr lang="en" sz="2267" dirty="0">
                <a:solidFill>
                  <a:schemeClr val="dk1"/>
                </a:solidFill>
              </a:rPr>
              <a:t>The distance is expressed as a number within a sequence and always as a cardinal number (eg, 2nd, 3rd, 4th). The only exception to this is an interval with a distance of one; it is called a unison. An interval with a distance of an eighth is often called an octave.</a:t>
            </a:r>
            <a:endParaRPr sz="2267" dirty="0">
              <a:solidFill>
                <a:schemeClr val="dk1"/>
              </a:solidFill>
            </a:endParaRPr>
          </a:p>
          <a:p>
            <a:pPr marL="0" indent="0">
              <a:buNone/>
            </a:pPr>
            <a:endParaRPr sz="3333" dirty="0"/>
          </a:p>
          <a:p>
            <a:pPr marL="0" indent="0">
              <a:spcBef>
                <a:spcPts val="2133"/>
              </a:spcBef>
              <a:spcAft>
                <a:spcPts val="2133"/>
              </a:spcAft>
              <a:buNone/>
            </a:pPr>
            <a:endParaRPr sz="3333" dirty="0"/>
          </a:p>
        </p:txBody>
      </p:sp>
      <p:pic>
        <p:nvPicPr>
          <p:cNvPr id="106" name="Google Shape;106;p21"/>
          <p:cNvPicPr preferRelativeResize="0"/>
          <p:nvPr/>
        </p:nvPicPr>
        <p:blipFill>
          <a:blip r:embed="rId3">
            <a:alphaModFix/>
          </a:blip>
          <a:stretch>
            <a:fillRect/>
          </a:stretch>
        </p:blipFill>
        <p:spPr>
          <a:xfrm>
            <a:off x="0" y="4184166"/>
            <a:ext cx="12192001" cy="26738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Let’s practice counting together</a:t>
            </a:r>
            <a:endParaRPr dirty="0"/>
          </a:p>
        </p:txBody>
      </p:sp>
      <p:pic>
        <p:nvPicPr>
          <p:cNvPr id="112" name="Google Shape;112;p22"/>
          <p:cNvPicPr preferRelativeResize="0"/>
          <p:nvPr/>
        </p:nvPicPr>
        <p:blipFill>
          <a:blip r:embed="rId3">
            <a:alphaModFix/>
          </a:blip>
          <a:stretch>
            <a:fillRect/>
          </a:stretch>
        </p:blipFill>
        <p:spPr>
          <a:xfrm>
            <a:off x="1593767" y="2132967"/>
            <a:ext cx="8775667" cy="327346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415600" y="977680"/>
            <a:ext cx="11360800" cy="763600"/>
          </a:xfrm>
          <a:prstGeom prst="rect">
            <a:avLst/>
          </a:prstGeom>
        </p:spPr>
        <p:txBody>
          <a:bodyPr spcFirstLastPara="1" vert="horz" wrap="square" lIns="121900" tIns="121900" rIns="121900" bIns="121900" rtlCol="0" anchor="t" anchorCtr="0">
            <a:noAutofit/>
          </a:bodyPr>
          <a:lstStyle/>
          <a:p>
            <a:r>
              <a:rPr lang="en" dirty="0"/>
              <a:t>Now, on your own, type in the chat or annotate</a:t>
            </a:r>
            <a:endParaRPr dirty="0"/>
          </a:p>
        </p:txBody>
      </p:sp>
      <p:pic>
        <p:nvPicPr>
          <p:cNvPr id="118" name="Google Shape;118;p23"/>
          <p:cNvPicPr preferRelativeResize="0"/>
          <p:nvPr/>
        </p:nvPicPr>
        <p:blipFill>
          <a:blip r:embed="rId3">
            <a:alphaModFix/>
          </a:blip>
          <a:stretch>
            <a:fillRect/>
          </a:stretch>
        </p:blipFill>
        <p:spPr>
          <a:xfrm>
            <a:off x="39757" y="2454896"/>
            <a:ext cx="12192001" cy="194820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129" name="Google Shape;129;p25"/>
          <p:cNvGraphicFramePr/>
          <p:nvPr>
            <p:extLst>
              <p:ext uri="{D42A27DB-BD31-4B8C-83A1-F6EECF244321}">
                <p14:modId xmlns:p14="http://schemas.microsoft.com/office/powerpoint/2010/main" val="963047980"/>
              </p:ext>
            </p:extLst>
          </p:nvPr>
        </p:nvGraphicFramePr>
        <p:xfrm>
          <a:off x="399200" y="1508079"/>
          <a:ext cx="10745877" cy="4389120"/>
        </p:xfrm>
        <a:graphic>
          <a:graphicData uri="http://schemas.openxmlformats.org/drawingml/2006/table">
            <a:tbl>
              <a:tblPr bandRow="1">
                <a:noFill/>
              </a:tblPr>
              <a:tblGrid>
                <a:gridCol w="825726">
                  <a:extLst>
                    <a:ext uri="{9D8B030D-6E8A-4147-A177-3AD203B41FA5}">
                      <a16:colId xmlns:a16="http://schemas.microsoft.com/office/drawing/2014/main" val="20000"/>
                    </a:ext>
                  </a:extLst>
                </a:gridCol>
                <a:gridCol w="2141224">
                  <a:extLst>
                    <a:ext uri="{9D8B030D-6E8A-4147-A177-3AD203B41FA5}">
                      <a16:colId xmlns:a16="http://schemas.microsoft.com/office/drawing/2014/main" val="20001"/>
                    </a:ext>
                  </a:extLst>
                </a:gridCol>
                <a:gridCol w="7778927">
                  <a:extLst>
                    <a:ext uri="{9D8B030D-6E8A-4147-A177-3AD203B41FA5}">
                      <a16:colId xmlns:a16="http://schemas.microsoft.com/office/drawing/2014/main" val="20002"/>
                    </a:ext>
                  </a:extLst>
                </a:gridCol>
              </a:tblGrid>
              <a:tr h="355599">
                <a:tc>
                  <a:txBody>
                    <a:bodyPr/>
                    <a:lstStyle/>
                    <a:p>
                      <a:pPr marL="0" lvl="0" indent="0" algn="l" rtl="0">
                        <a:spcBef>
                          <a:spcPts val="0"/>
                        </a:spcBef>
                        <a:spcAft>
                          <a:spcPts val="0"/>
                        </a:spcAft>
                        <a:buNone/>
                      </a:pP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Term</a:t>
                      </a: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Definition</a:t>
                      </a:r>
                      <a:endParaRPr sz="2400" b="1">
                        <a:latin typeface="Architects Daughter"/>
                        <a:ea typeface="Architects Daughter"/>
                        <a:cs typeface="Architects Daughter"/>
                        <a:sym typeface="Architects Daughter"/>
                      </a:endParaRPr>
                    </a:p>
                  </a:txBody>
                  <a:tcPr marL="91433" marR="91433" marT="0" marB="0"/>
                </a:tc>
                <a:extLst>
                  <a:ext uri="{0D108BD9-81ED-4DB2-BD59-A6C34878D82A}">
                    <a16:rowId xmlns:a16="http://schemas.microsoft.com/office/drawing/2014/main" val="10000"/>
                  </a:ext>
                </a:extLst>
              </a:tr>
              <a:tr h="355599">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1</a:t>
                      </a: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dirty="0">
                          <a:latin typeface="Architects Daughter"/>
                          <a:ea typeface="Architects Daughter"/>
                          <a:cs typeface="Architects Daughter"/>
                          <a:sym typeface="Architects Daughter"/>
                        </a:rPr>
                        <a:t>Allegretto</a:t>
                      </a:r>
                      <a:endParaRPr sz="2400" dirty="0">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a:latin typeface="Architects Daughter"/>
                          <a:ea typeface="Architects Daughter"/>
                          <a:cs typeface="Architects Daughter"/>
                          <a:sym typeface="Architects Daughter"/>
                        </a:rPr>
                        <a:t>Fairly quick, slightly slower than allegro</a:t>
                      </a:r>
                      <a:endParaRPr sz="2400">
                        <a:latin typeface="Architects Daughter"/>
                        <a:ea typeface="Architects Daughter"/>
                        <a:cs typeface="Architects Daughter"/>
                        <a:sym typeface="Architects Daughter"/>
                      </a:endParaRPr>
                    </a:p>
                  </a:txBody>
                  <a:tcPr marL="91433" marR="91433" marT="0" marB="0"/>
                </a:tc>
                <a:extLst>
                  <a:ext uri="{0D108BD9-81ED-4DB2-BD59-A6C34878D82A}">
                    <a16:rowId xmlns:a16="http://schemas.microsoft.com/office/drawing/2014/main" val="10001"/>
                  </a:ext>
                </a:extLst>
              </a:tr>
              <a:tr h="355599">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2</a:t>
                      </a: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a:latin typeface="Architects Daughter"/>
                          <a:ea typeface="Architects Daughter"/>
                          <a:cs typeface="Architects Daughter"/>
                          <a:sym typeface="Architects Daughter"/>
                        </a:rPr>
                        <a:t>Piu</a:t>
                      </a:r>
                      <a:endParaRPr sz="2400">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dirty="0">
                          <a:latin typeface="Architects Daughter"/>
                          <a:ea typeface="Architects Daughter"/>
                          <a:cs typeface="Architects Daughter"/>
                          <a:sym typeface="Architects Daughter"/>
                        </a:rPr>
                        <a:t>More</a:t>
                      </a:r>
                      <a:endParaRPr sz="2400" dirty="0">
                        <a:latin typeface="Architects Daughter"/>
                        <a:ea typeface="Architects Daughter"/>
                        <a:cs typeface="Architects Daughter"/>
                        <a:sym typeface="Architects Daughter"/>
                      </a:endParaRPr>
                    </a:p>
                  </a:txBody>
                  <a:tcPr marL="91433" marR="91433" marT="0" marB="0"/>
                </a:tc>
                <a:extLst>
                  <a:ext uri="{0D108BD9-81ED-4DB2-BD59-A6C34878D82A}">
                    <a16:rowId xmlns:a16="http://schemas.microsoft.com/office/drawing/2014/main" val="10002"/>
                  </a:ext>
                </a:extLst>
              </a:tr>
              <a:tr h="355599">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3</a:t>
                      </a: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a:latin typeface="Architects Daughter"/>
                          <a:ea typeface="Architects Daughter"/>
                          <a:cs typeface="Architects Daughter"/>
                          <a:sym typeface="Architects Daughter"/>
                        </a:rPr>
                        <a:t>Andante</a:t>
                      </a:r>
                      <a:endParaRPr sz="2400">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dirty="0">
                          <a:latin typeface="Architects Daughter"/>
                          <a:ea typeface="Architects Daughter"/>
                          <a:cs typeface="Architects Daughter"/>
                          <a:sym typeface="Architects Daughter"/>
                        </a:rPr>
                        <a:t>Rather slow, at a moderate walking pace</a:t>
                      </a:r>
                      <a:endParaRPr sz="2400" dirty="0">
                        <a:latin typeface="Architects Daughter"/>
                        <a:ea typeface="Architects Daughter"/>
                        <a:cs typeface="Architects Daughter"/>
                        <a:sym typeface="Architects Daughter"/>
                      </a:endParaRPr>
                    </a:p>
                  </a:txBody>
                  <a:tcPr marL="91433" marR="91433" marT="0" marB="0"/>
                </a:tc>
                <a:extLst>
                  <a:ext uri="{0D108BD9-81ED-4DB2-BD59-A6C34878D82A}">
                    <a16:rowId xmlns:a16="http://schemas.microsoft.com/office/drawing/2014/main" val="10003"/>
                  </a:ext>
                </a:extLst>
              </a:tr>
              <a:tr h="355599">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4</a:t>
                      </a: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a:latin typeface="Architects Daughter"/>
                          <a:ea typeface="Architects Daughter"/>
                          <a:cs typeface="Architects Daughter"/>
                          <a:sym typeface="Architects Daughter"/>
                        </a:rPr>
                        <a:t>Tenuto</a:t>
                      </a:r>
                      <a:endParaRPr sz="2400">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dirty="0">
                          <a:latin typeface="Architects Daughter"/>
                          <a:ea typeface="Architects Daughter"/>
                          <a:cs typeface="Architects Daughter"/>
                          <a:sym typeface="Architects Daughter"/>
                        </a:rPr>
                        <a:t>Held for full value</a:t>
                      </a:r>
                      <a:endParaRPr sz="2400" dirty="0">
                        <a:latin typeface="Architects Daughter"/>
                        <a:ea typeface="Architects Daughter"/>
                        <a:cs typeface="Architects Daughter"/>
                        <a:sym typeface="Architects Daughter"/>
                      </a:endParaRPr>
                    </a:p>
                  </a:txBody>
                  <a:tcPr marL="91433" marR="91433" marT="0" marB="0"/>
                </a:tc>
                <a:extLst>
                  <a:ext uri="{0D108BD9-81ED-4DB2-BD59-A6C34878D82A}">
                    <a16:rowId xmlns:a16="http://schemas.microsoft.com/office/drawing/2014/main" val="10004"/>
                  </a:ext>
                </a:extLst>
              </a:tr>
              <a:tr h="355599">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5</a:t>
                      </a: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a:latin typeface="Architects Daughter"/>
                          <a:ea typeface="Architects Daughter"/>
                          <a:cs typeface="Architects Daughter"/>
                          <a:sym typeface="Architects Daughter"/>
                        </a:rPr>
                        <a:t>Poco</a:t>
                      </a:r>
                      <a:endParaRPr sz="2400">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a:latin typeface="Architects Daughter"/>
                          <a:ea typeface="Architects Daughter"/>
                          <a:cs typeface="Architects Daughter"/>
                          <a:sym typeface="Architects Daughter"/>
                        </a:rPr>
                        <a:t>Little</a:t>
                      </a:r>
                      <a:endParaRPr sz="2400">
                        <a:latin typeface="Architects Daughter"/>
                        <a:ea typeface="Architects Daughter"/>
                        <a:cs typeface="Architects Daughter"/>
                        <a:sym typeface="Architects Daughter"/>
                      </a:endParaRPr>
                    </a:p>
                  </a:txBody>
                  <a:tcPr marL="91433" marR="91433" marT="0" marB="0"/>
                </a:tc>
                <a:extLst>
                  <a:ext uri="{0D108BD9-81ED-4DB2-BD59-A6C34878D82A}">
                    <a16:rowId xmlns:a16="http://schemas.microsoft.com/office/drawing/2014/main" val="10005"/>
                  </a:ext>
                </a:extLst>
              </a:tr>
              <a:tr h="355599">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6</a:t>
                      </a: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a:latin typeface="Architects Daughter"/>
                          <a:ea typeface="Architects Daughter"/>
                          <a:cs typeface="Architects Daughter"/>
                          <a:sym typeface="Architects Daughter"/>
                        </a:rPr>
                        <a:t>Piu Mosso</a:t>
                      </a:r>
                      <a:endParaRPr sz="2400">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dirty="0">
                          <a:latin typeface="Architects Daughter"/>
                          <a:ea typeface="Architects Daughter"/>
                          <a:cs typeface="Architects Daughter"/>
                          <a:sym typeface="Architects Daughter"/>
                        </a:rPr>
                        <a:t>More movement, quicker</a:t>
                      </a:r>
                      <a:endParaRPr sz="2400" dirty="0">
                        <a:latin typeface="Architects Daughter"/>
                        <a:ea typeface="Architects Daughter"/>
                        <a:cs typeface="Architects Daughter"/>
                        <a:sym typeface="Architects Daughter"/>
                      </a:endParaRPr>
                    </a:p>
                  </a:txBody>
                  <a:tcPr marL="91433" marR="91433" marT="0" marB="0"/>
                </a:tc>
                <a:extLst>
                  <a:ext uri="{0D108BD9-81ED-4DB2-BD59-A6C34878D82A}">
                    <a16:rowId xmlns:a16="http://schemas.microsoft.com/office/drawing/2014/main" val="10006"/>
                  </a:ext>
                </a:extLst>
              </a:tr>
              <a:tr h="355599">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7</a:t>
                      </a: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a:latin typeface="Architects Daughter"/>
                          <a:ea typeface="Architects Daughter"/>
                          <a:cs typeface="Architects Daughter"/>
                          <a:sym typeface="Architects Daughter"/>
                        </a:rPr>
                        <a:t>Lento</a:t>
                      </a:r>
                      <a:endParaRPr sz="2400">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dirty="0">
                          <a:latin typeface="Architects Daughter"/>
                          <a:ea typeface="Architects Daughter"/>
                          <a:cs typeface="Architects Daughter"/>
                          <a:sym typeface="Architects Daughter"/>
                        </a:rPr>
                        <a:t>Slow</a:t>
                      </a:r>
                      <a:endParaRPr sz="2400" dirty="0">
                        <a:latin typeface="Architects Daughter"/>
                        <a:ea typeface="Architects Daughter"/>
                        <a:cs typeface="Architects Daughter"/>
                        <a:sym typeface="Architects Daughter"/>
                      </a:endParaRPr>
                    </a:p>
                  </a:txBody>
                  <a:tcPr marL="91433" marR="91433" marT="0" marB="0"/>
                </a:tc>
                <a:extLst>
                  <a:ext uri="{0D108BD9-81ED-4DB2-BD59-A6C34878D82A}">
                    <a16:rowId xmlns:a16="http://schemas.microsoft.com/office/drawing/2014/main" val="10007"/>
                  </a:ext>
                </a:extLst>
              </a:tr>
              <a:tr h="355599">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8</a:t>
                      </a: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a:latin typeface="Architects Daughter"/>
                          <a:ea typeface="Architects Daughter"/>
                          <a:cs typeface="Architects Daughter"/>
                          <a:sym typeface="Architects Daughter"/>
                        </a:rPr>
                        <a:t>Vivace</a:t>
                      </a:r>
                      <a:endParaRPr sz="2400">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dirty="0">
                          <a:latin typeface="Architects Daughter"/>
                          <a:ea typeface="Architects Daughter"/>
                          <a:cs typeface="Architects Daughter"/>
                          <a:sym typeface="Architects Daughter"/>
                        </a:rPr>
                        <a:t>Lively, brisk</a:t>
                      </a:r>
                      <a:endParaRPr sz="2400" dirty="0">
                        <a:latin typeface="Architects Daughter"/>
                        <a:ea typeface="Architects Daughter"/>
                        <a:cs typeface="Architects Daughter"/>
                        <a:sym typeface="Architects Daughter"/>
                      </a:endParaRPr>
                    </a:p>
                  </a:txBody>
                  <a:tcPr marL="91433" marR="91433" marT="0" marB="0"/>
                </a:tc>
                <a:extLst>
                  <a:ext uri="{0D108BD9-81ED-4DB2-BD59-A6C34878D82A}">
                    <a16:rowId xmlns:a16="http://schemas.microsoft.com/office/drawing/2014/main" val="10008"/>
                  </a:ext>
                </a:extLst>
              </a:tr>
              <a:tr h="355599">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9</a:t>
                      </a: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a:latin typeface="Architects Daughter"/>
                          <a:ea typeface="Architects Daughter"/>
                          <a:cs typeface="Architects Daughter"/>
                          <a:sym typeface="Architects Daughter"/>
                        </a:rPr>
                        <a:t>Poco a pcco</a:t>
                      </a:r>
                      <a:endParaRPr sz="2400">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dirty="0">
                          <a:latin typeface="Architects Daughter"/>
                          <a:ea typeface="Architects Daughter"/>
                          <a:cs typeface="Architects Daughter"/>
                          <a:sym typeface="Architects Daughter"/>
                        </a:rPr>
                        <a:t>Little by little</a:t>
                      </a:r>
                      <a:endParaRPr sz="2400" dirty="0">
                        <a:latin typeface="Architects Daughter"/>
                        <a:ea typeface="Architects Daughter"/>
                        <a:cs typeface="Architects Daughter"/>
                        <a:sym typeface="Architects Daughter"/>
                      </a:endParaRPr>
                    </a:p>
                  </a:txBody>
                  <a:tcPr marL="91433" marR="91433" marT="0" marB="0"/>
                </a:tc>
                <a:extLst>
                  <a:ext uri="{0D108BD9-81ED-4DB2-BD59-A6C34878D82A}">
                    <a16:rowId xmlns:a16="http://schemas.microsoft.com/office/drawing/2014/main" val="10009"/>
                  </a:ext>
                </a:extLst>
              </a:tr>
              <a:tr h="355599">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10</a:t>
                      </a: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a:latin typeface="Architects Daughter"/>
                          <a:ea typeface="Architects Daughter"/>
                          <a:cs typeface="Architects Daughter"/>
                          <a:sym typeface="Architects Daughter"/>
                        </a:rPr>
                        <a:t>Adagio</a:t>
                      </a:r>
                      <a:endParaRPr sz="2400">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dirty="0">
                          <a:latin typeface="Architects Daughter"/>
                          <a:ea typeface="Architects Daughter"/>
                          <a:cs typeface="Architects Daughter"/>
                          <a:sym typeface="Architects Daughter"/>
                        </a:rPr>
                        <a:t>Slow (slower than andante but not as slow as largo)</a:t>
                      </a:r>
                      <a:endParaRPr sz="2400" dirty="0">
                        <a:latin typeface="Architects Daughter"/>
                        <a:ea typeface="Architects Daughter"/>
                        <a:cs typeface="Architects Daughter"/>
                        <a:sym typeface="Architects Daughter"/>
                      </a:endParaRPr>
                    </a:p>
                  </a:txBody>
                  <a:tcPr marL="91433" marR="91433" marT="0" marB="0"/>
                </a:tc>
                <a:extLst>
                  <a:ext uri="{0D108BD9-81ED-4DB2-BD59-A6C34878D82A}">
                    <a16:rowId xmlns:a16="http://schemas.microsoft.com/office/drawing/2014/main" val="10010"/>
                  </a:ext>
                </a:extLst>
              </a:tr>
              <a:tr h="355599">
                <a:tc>
                  <a:txBody>
                    <a:bodyPr/>
                    <a:lstStyle/>
                    <a:p>
                      <a:pPr marL="0" lvl="0" indent="0" algn="l" rtl="0">
                        <a:spcBef>
                          <a:spcPts val="0"/>
                        </a:spcBef>
                        <a:spcAft>
                          <a:spcPts val="0"/>
                        </a:spcAft>
                        <a:buNone/>
                      </a:pPr>
                      <a:r>
                        <a:rPr lang="en" sz="2400" b="1">
                          <a:latin typeface="Architects Daughter"/>
                          <a:ea typeface="Architects Daughter"/>
                          <a:cs typeface="Architects Daughter"/>
                          <a:sym typeface="Architects Daughter"/>
                        </a:rPr>
                        <a:t>11</a:t>
                      </a:r>
                      <a:endParaRPr sz="2400" b="1">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a:latin typeface="Architects Daughter"/>
                          <a:ea typeface="Architects Daughter"/>
                          <a:cs typeface="Architects Daughter"/>
                          <a:sym typeface="Architects Daughter"/>
                        </a:rPr>
                        <a:t>Presto</a:t>
                      </a:r>
                      <a:endParaRPr sz="2400">
                        <a:latin typeface="Architects Daughter"/>
                        <a:ea typeface="Architects Daughter"/>
                        <a:cs typeface="Architects Daughter"/>
                        <a:sym typeface="Architects Daughter"/>
                      </a:endParaRPr>
                    </a:p>
                  </a:txBody>
                  <a:tcPr marL="91433" marR="91433" marT="0" marB="0"/>
                </a:tc>
                <a:tc>
                  <a:txBody>
                    <a:bodyPr/>
                    <a:lstStyle/>
                    <a:p>
                      <a:pPr marL="0" lvl="0" indent="0" algn="l" rtl="0">
                        <a:spcBef>
                          <a:spcPts val="0"/>
                        </a:spcBef>
                        <a:spcAft>
                          <a:spcPts val="0"/>
                        </a:spcAft>
                        <a:buNone/>
                      </a:pPr>
                      <a:r>
                        <a:rPr lang="en" sz="2400" dirty="0">
                          <a:latin typeface="Architects Daughter"/>
                          <a:ea typeface="Architects Daughter"/>
                          <a:cs typeface="Architects Daughter"/>
                          <a:sym typeface="Architects Daughter"/>
                        </a:rPr>
                        <a:t>Very fast</a:t>
                      </a:r>
                      <a:endParaRPr sz="2400" dirty="0">
                        <a:latin typeface="Architects Daughter"/>
                        <a:ea typeface="Architects Daughter"/>
                        <a:cs typeface="Architects Daughter"/>
                        <a:sym typeface="Architects Daughter"/>
                      </a:endParaRPr>
                    </a:p>
                  </a:txBody>
                  <a:tcPr marL="91433" marR="91433" marT="0" marB="0"/>
                </a:tc>
                <a:extLst>
                  <a:ext uri="{0D108BD9-81ED-4DB2-BD59-A6C34878D82A}">
                    <a16:rowId xmlns:a16="http://schemas.microsoft.com/office/drawing/2014/main" val="10011"/>
                  </a:ext>
                </a:extLst>
              </a:tr>
            </a:tbl>
          </a:graphicData>
        </a:graphic>
      </p:graphicFrame>
      <p:sp>
        <p:nvSpPr>
          <p:cNvPr id="3" name="Title 2">
            <a:extLst>
              <a:ext uri="{FF2B5EF4-FFF2-40B4-BE49-F238E27FC236}">
                <a16:creationId xmlns:a16="http://schemas.microsoft.com/office/drawing/2014/main" id="{333CDF7F-D6D8-4C99-9249-5FE9D765E2B9}"/>
              </a:ext>
            </a:extLst>
          </p:cNvPr>
          <p:cNvSpPr>
            <a:spLocks noGrp="1"/>
          </p:cNvSpPr>
          <p:nvPr>
            <p:ph type="title"/>
          </p:nvPr>
        </p:nvSpPr>
        <p:spPr>
          <a:xfrm>
            <a:off x="415600" y="739139"/>
            <a:ext cx="11360800" cy="763600"/>
          </a:xfrm>
        </p:spPr>
        <p:txBody>
          <a:bodyPr/>
          <a:lstStyle/>
          <a:p>
            <a:r>
              <a:rPr lang="en-CA" dirty="0"/>
              <a:t>Tempo Terms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442D-EAFC-4FE7-A914-F8BAB67C4379}"/>
              </a:ext>
            </a:extLst>
          </p:cNvPr>
          <p:cNvSpPr>
            <a:spLocks noGrp="1"/>
          </p:cNvSpPr>
          <p:nvPr>
            <p:ph type="title"/>
          </p:nvPr>
        </p:nvSpPr>
        <p:spPr>
          <a:xfrm>
            <a:off x="574626" y="1098066"/>
            <a:ext cx="11360800" cy="763600"/>
          </a:xfrm>
        </p:spPr>
        <p:txBody>
          <a:bodyPr/>
          <a:lstStyle/>
          <a:p>
            <a:r>
              <a:rPr lang="en" dirty="0"/>
              <a:t>Let’s practice Review</a:t>
            </a:r>
            <a:endParaRPr lang="en-CA" dirty="0"/>
          </a:p>
        </p:txBody>
      </p:sp>
      <p:sp>
        <p:nvSpPr>
          <p:cNvPr id="4" name="Google Shape;128;p25">
            <a:extLst>
              <a:ext uri="{FF2B5EF4-FFF2-40B4-BE49-F238E27FC236}">
                <a16:creationId xmlns:a16="http://schemas.microsoft.com/office/drawing/2014/main" id="{3AC97158-71EA-40ED-9DA1-92F5091BBB49}"/>
              </a:ext>
            </a:extLst>
          </p:cNvPr>
          <p:cNvSpPr txBox="1">
            <a:spLocks noGrp="1"/>
          </p:cNvSpPr>
          <p:nvPr>
            <p:ph type="body" idx="1"/>
          </p:nvPr>
        </p:nvSpPr>
        <p:spPr>
          <a:xfrm>
            <a:off x="415924" y="1536700"/>
            <a:ext cx="11519501" cy="4554538"/>
          </a:xfrm>
          <a:prstGeom prst="rect">
            <a:avLst/>
          </a:prstGeom>
        </p:spPr>
        <p:txBody>
          <a:bodyPr spcFirstLastPara="1" vert="horz" wrap="square" lIns="121900" tIns="121900" rIns="121900" bIns="121900" rtlCol="0" anchor="t" anchorCtr="0">
            <a:noAutofit/>
          </a:bodyPr>
          <a:lstStyle/>
          <a:p>
            <a:pPr marL="152396" indent="0">
              <a:buNone/>
            </a:pPr>
            <a:endParaRPr lang="en" u="sng" dirty="0">
              <a:solidFill>
                <a:srgbClr val="0563C1"/>
              </a:solidFill>
              <a:latin typeface="+mj-lt"/>
              <a:hlinkClick r:id="rId2">
                <a:extLst>
                  <a:ext uri="{A12FA001-AC4F-418D-AE19-62706E023703}">
                    <ahyp:hlinkClr xmlns:ahyp="http://schemas.microsoft.com/office/drawing/2018/hyperlinkcolor" val="tx"/>
                  </a:ext>
                </a:extLst>
              </a:hlinkClick>
            </a:endParaRPr>
          </a:p>
          <a:p>
            <a:pPr marL="152396" indent="0">
              <a:buNone/>
            </a:pPr>
            <a:endParaRPr lang="en" dirty="0">
              <a:latin typeface="+mj-lt"/>
            </a:endParaRPr>
          </a:p>
          <a:p>
            <a:pPr marL="152396" indent="0">
              <a:buNone/>
            </a:pPr>
            <a:r>
              <a:rPr lang="en" dirty="0">
                <a:latin typeface="+mj-lt"/>
              </a:rPr>
              <a:t>Blooket Terms Game: </a:t>
            </a:r>
            <a:r>
              <a:rPr lang="en-CA" dirty="0">
                <a:latin typeface="+mj-lt"/>
                <a:hlinkClick r:id="rId3"/>
              </a:rPr>
              <a:t>https://www.blooket.com/set/61f1495a27758f6f3cb806b8</a:t>
            </a:r>
            <a:r>
              <a:rPr lang="en-CA" dirty="0">
                <a:latin typeface="+mj-lt"/>
              </a:rPr>
              <a:t> </a:t>
            </a:r>
          </a:p>
          <a:p>
            <a:pPr marL="152396" indent="0">
              <a:buNone/>
            </a:pPr>
            <a:endParaRPr lang="en-CA" dirty="0">
              <a:latin typeface="+mj-lt"/>
            </a:endParaRPr>
          </a:p>
          <a:p>
            <a:pPr marL="152396" indent="0">
              <a:buNone/>
            </a:pPr>
            <a:r>
              <a:rPr lang="en-CA" dirty="0">
                <a:latin typeface="+mj-lt"/>
              </a:rPr>
              <a:t>Quizlet Term Match Game: </a:t>
            </a:r>
            <a:r>
              <a:rPr lang="en" u="sng" dirty="0">
                <a:solidFill>
                  <a:srgbClr val="0563C1"/>
                </a:solidFill>
                <a:latin typeface="+mj-lt"/>
                <a:hlinkClick r:id="rId2">
                  <a:extLst>
                    <a:ext uri="{A12FA001-AC4F-418D-AE19-62706E023703}">
                      <ahyp:hlinkClr xmlns:ahyp="http://schemas.microsoft.com/office/drawing/2018/hyperlinkcolor" val="tx"/>
                    </a:ext>
                  </a:extLst>
                </a:hlinkClick>
              </a:rPr>
              <a:t>https://quizlet.com/574846868/match</a:t>
            </a:r>
            <a:r>
              <a:rPr lang="en" dirty="0">
                <a:latin typeface="+mj-lt"/>
              </a:rPr>
              <a:t> </a:t>
            </a:r>
          </a:p>
          <a:p>
            <a:pPr marL="152396" indent="0">
              <a:buNone/>
            </a:pPr>
            <a:endParaRPr lang="en" dirty="0">
              <a:latin typeface="+mj-lt"/>
            </a:endParaRPr>
          </a:p>
          <a:p>
            <a:pPr marL="152396" indent="0">
              <a:buNone/>
            </a:pPr>
            <a:r>
              <a:rPr lang="en" dirty="0">
                <a:latin typeface="+mj-lt"/>
              </a:rPr>
              <a:t>Quizlet Terms Set Share Link: </a:t>
            </a:r>
            <a:r>
              <a:rPr lang="en-CA" b="0" i="0" dirty="0">
                <a:solidFill>
                  <a:srgbClr val="303545"/>
                </a:solidFill>
                <a:effectLst/>
                <a:latin typeface="+mj-lt"/>
                <a:hlinkClick r:id="rId4"/>
              </a:rPr>
              <a:t>https://quizlet.com/_9i8yok?x=1jqt&amp;i=1eptkq</a:t>
            </a:r>
            <a:r>
              <a:rPr lang="en" b="0" i="0" dirty="0">
                <a:solidFill>
                  <a:srgbClr val="303545"/>
                </a:solidFill>
                <a:effectLst/>
                <a:latin typeface="+mj-lt"/>
              </a:rPr>
              <a:t> </a:t>
            </a:r>
          </a:p>
          <a:p>
            <a:pPr marL="152396" indent="0">
              <a:buNone/>
            </a:pPr>
            <a:endParaRPr lang="en" dirty="0">
              <a:solidFill>
                <a:srgbClr val="303545"/>
              </a:solidFill>
              <a:latin typeface="+mj-lt"/>
            </a:endParaRPr>
          </a:p>
          <a:p>
            <a:pPr marL="152396" indent="0">
              <a:buNone/>
            </a:pPr>
            <a:r>
              <a:rPr lang="en" dirty="0">
                <a:solidFill>
                  <a:srgbClr val="303545"/>
                </a:solidFill>
                <a:latin typeface="+mj-lt"/>
              </a:rPr>
              <a:t>Kahoot Rhythm Game: </a:t>
            </a:r>
            <a:r>
              <a:rPr lang="en-CA" dirty="0">
                <a:solidFill>
                  <a:srgbClr val="303545"/>
                </a:solidFill>
                <a:latin typeface="+mj-lt"/>
                <a:hlinkClick r:id="rId5"/>
              </a:rPr>
              <a:t>https://create.kahoot.it/share/quick-review-of-level-1-rhythms/8c7cbc75-7779-43e9-8787-4c23c0f4301e</a:t>
            </a:r>
            <a:r>
              <a:rPr lang="en" dirty="0">
                <a:solidFill>
                  <a:srgbClr val="303545"/>
                </a:solidFill>
                <a:latin typeface="+mj-lt"/>
              </a:rPr>
              <a:t> </a:t>
            </a:r>
            <a:endParaRPr lang="en" dirty="0">
              <a:latin typeface="+mj-lt"/>
            </a:endParaRPr>
          </a:p>
          <a:p>
            <a:pPr marL="152396" indent="0">
              <a:buNone/>
            </a:pPr>
            <a:endParaRPr dirty="0">
              <a:latin typeface="+mj-lt"/>
            </a:endParaRPr>
          </a:p>
        </p:txBody>
      </p:sp>
    </p:spTree>
    <p:extLst>
      <p:ext uri="{BB962C8B-B14F-4D97-AF65-F5344CB8AC3E}">
        <p14:creationId xmlns:p14="http://schemas.microsoft.com/office/powerpoint/2010/main" val="2215943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846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13013-2972-4B37-A65F-D0780228E781}"/>
              </a:ext>
            </a:extLst>
          </p:cNvPr>
          <p:cNvSpPr>
            <a:spLocks noGrp="1"/>
          </p:cNvSpPr>
          <p:nvPr>
            <p:ph type="ctrTitle"/>
          </p:nvPr>
        </p:nvSpPr>
        <p:spPr/>
        <p:txBody>
          <a:bodyPr/>
          <a:lstStyle/>
          <a:p>
            <a:r>
              <a:rPr lang="en-CA" dirty="0"/>
              <a:t>LESSON 2</a:t>
            </a:r>
          </a:p>
        </p:txBody>
      </p:sp>
      <p:sp>
        <p:nvSpPr>
          <p:cNvPr id="5" name="Subtitle 4">
            <a:extLst>
              <a:ext uri="{FF2B5EF4-FFF2-40B4-BE49-F238E27FC236}">
                <a16:creationId xmlns:a16="http://schemas.microsoft.com/office/drawing/2014/main" id="{6F0A468A-B57D-41AF-96C7-96962FC561B5}"/>
              </a:ext>
            </a:extLst>
          </p:cNvPr>
          <p:cNvSpPr>
            <a:spLocks noGrp="1"/>
          </p:cNvSpPr>
          <p:nvPr>
            <p:ph type="subTitle" idx="1"/>
          </p:nvPr>
        </p:nvSpPr>
        <p:spPr/>
        <p:txBody>
          <a:bodyPr/>
          <a:lstStyle/>
          <a:p>
            <a:pPr marL="0" indent="0">
              <a:buClr>
                <a:srgbClr val="000000"/>
              </a:buClr>
              <a:buSzPts val="3100"/>
            </a:pPr>
            <a:r>
              <a:rPr lang="en-US" sz="4000" dirty="0">
                <a:solidFill>
                  <a:srgbClr val="000000"/>
                </a:solidFill>
                <a:latin typeface="Architects Daughter"/>
                <a:ea typeface="Architects Daughter"/>
                <a:cs typeface="Architects Daughter"/>
                <a:sym typeface="Architects Daughter"/>
              </a:rPr>
              <a:t>Scale Degrees, Relationship between Major and Minor Scales, Natural Minor Scales, Harmonic Minor Scales</a:t>
            </a:r>
          </a:p>
          <a:p>
            <a:endParaRPr lang="en-CA" dirty="0"/>
          </a:p>
        </p:txBody>
      </p:sp>
    </p:spTree>
    <p:extLst>
      <p:ext uri="{BB962C8B-B14F-4D97-AF65-F5344CB8AC3E}">
        <p14:creationId xmlns:p14="http://schemas.microsoft.com/office/powerpoint/2010/main" val="669586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0" y="863987"/>
            <a:ext cx="11360800" cy="763600"/>
          </a:xfrm>
          <a:prstGeom prst="rect">
            <a:avLst/>
          </a:prstGeom>
        </p:spPr>
        <p:txBody>
          <a:bodyPr spcFirstLastPara="1" vert="horz" wrap="square" lIns="121900" tIns="121900" rIns="121900" bIns="121900" rtlCol="0" anchor="t" anchorCtr="0">
            <a:noAutofit/>
          </a:bodyPr>
          <a:lstStyle/>
          <a:p>
            <a:pPr marL="67732"/>
            <a:r>
              <a:rPr lang="en" dirty="0">
                <a:latin typeface="Architects Daughter"/>
                <a:ea typeface="Architects Daughter"/>
                <a:cs typeface="Architects Daughter"/>
                <a:sym typeface="Architects Daughter"/>
              </a:rPr>
              <a:t>Scale Degrees</a:t>
            </a:r>
            <a:endParaRPr dirty="0">
              <a:latin typeface="Architects Daughter"/>
              <a:ea typeface="Architects Daughter"/>
              <a:cs typeface="Architects Daughter"/>
              <a:sym typeface="Architects Daughter"/>
            </a:endParaRPr>
          </a:p>
        </p:txBody>
      </p:sp>
      <p:pic>
        <p:nvPicPr>
          <p:cNvPr id="88" name="Google Shape;88;p18"/>
          <p:cNvPicPr preferRelativeResize="0"/>
          <p:nvPr/>
        </p:nvPicPr>
        <p:blipFill>
          <a:blip r:embed="rId3">
            <a:alphaModFix/>
          </a:blip>
          <a:stretch>
            <a:fillRect/>
          </a:stretch>
        </p:blipFill>
        <p:spPr>
          <a:xfrm>
            <a:off x="1219709" y="2200403"/>
            <a:ext cx="10141091" cy="227566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0" y="638701"/>
            <a:ext cx="11360800" cy="763600"/>
          </a:xfrm>
          <a:prstGeom prst="rect">
            <a:avLst/>
          </a:prstGeom>
        </p:spPr>
        <p:txBody>
          <a:bodyPr spcFirstLastPara="1" vert="horz" wrap="square" lIns="121900" tIns="121900" rIns="121900" bIns="121900" rtlCol="0" anchor="t" anchorCtr="0">
            <a:noAutofit/>
          </a:bodyPr>
          <a:lstStyle/>
          <a:p>
            <a:pPr marL="67732"/>
            <a:r>
              <a:rPr lang="en" dirty="0">
                <a:latin typeface="Architects Daughter"/>
                <a:ea typeface="Architects Daughter"/>
                <a:cs typeface="Architects Daughter"/>
                <a:sym typeface="Architects Daughter"/>
              </a:rPr>
              <a:t>Scale Degrees</a:t>
            </a:r>
            <a:endParaRPr dirty="0">
              <a:latin typeface="Architects Daughter"/>
              <a:ea typeface="Architects Daughter"/>
              <a:cs typeface="Architects Daughter"/>
              <a:sym typeface="Architects Daughter"/>
            </a:endParaRPr>
          </a:p>
        </p:txBody>
      </p:sp>
      <p:pic>
        <p:nvPicPr>
          <p:cNvPr id="89" name="Google Shape;89;p18"/>
          <p:cNvPicPr preferRelativeResize="0"/>
          <p:nvPr/>
        </p:nvPicPr>
        <p:blipFill>
          <a:blip r:embed="rId3">
            <a:alphaModFix/>
          </a:blip>
          <a:stretch>
            <a:fillRect/>
          </a:stretch>
        </p:blipFill>
        <p:spPr>
          <a:xfrm>
            <a:off x="1931294" y="1402301"/>
            <a:ext cx="7943333" cy="4352300"/>
          </a:xfrm>
          <a:prstGeom prst="rect">
            <a:avLst/>
          </a:prstGeom>
          <a:noFill/>
          <a:ln>
            <a:noFill/>
          </a:ln>
        </p:spPr>
      </p:pic>
    </p:spTree>
    <p:extLst>
      <p:ext uri="{BB962C8B-B14F-4D97-AF65-F5344CB8AC3E}">
        <p14:creationId xmlns:p14="http://schemas.microsoft.com/office/powerpoint/2010/main" val="2799781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785D5-A54D-4292-8D42-A07643A4CE75}"/>
              </a:ext>
            </a:extLst>
          </p:cNvPr>
          <p:cNvSpPr>
            <a:spLocks noGrp="1"/>
          </p:cNvSpPr>
          <p:nvPr>
            <p:ph type="title"/>
          </p:nvPr>
        </p:nvSpPr>
        <p:spPr>
          <a:xfrm>
            <a:off x="630936" y="502920"/>
            <a:ext cx="3419856" cy="1463040"/>
          </a:xfrm>
        </p:spPr>
        <p:txBody>
          <a:bodyPr vert="horz" lIns="91440" tIns="45720" rIns="91440" bIns="45720" rtlCol="0" anchor="ctr">
            <a:normAutofit/>
          </a:bodyPr>
          <a:lstStyle/>
          <a:p>
            <a:pPr>
              <a:spcBef>
                <a:spcPct val="0"/>
              </a:spcBef>
            </a:pPr>
            <a:r>
              <a:rPr lang="en-US" sz="3400" kern="1200">
                <a:solidFill>
                  <a:schemeClr val="tx1"/>
                </a:solidFill>
                <a:latin typeface="+mj-lt"/>
                <a:ea typeface="+mj-ea"/>
                <a:cs typeface="+mj-cs"/>
              </a:rPr>
              <a:t>Major and Minor Scale Relationship</a:t>
            </a:r>
          </a:p>
        </p:txBody>
      </p:sp>
      <p:sp>
        <p:nvSpPr>
          <p:cNvPr id="73"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68DB173-BD5A-4F0E-B941-374FB0E580F8}"/>
              </a:ext>
            </a:extLst>
          </p:cNvPr>
          <p:cNvSpPr>
            <a:spLocks noGrp="1"/>
          </p:cNvSpPr>
          <p:nvPr>
            <p:ph type="body" idx="1"/>
          </p:nvPr>
        </p:nvSpPr>
        <p:spPr>
          <a:xfrm>
            <a:off x="4654295" y="502920"/>
            <a:ext cx="6894576" cy="1463040"/>
          </a:xfrm>
        </p:spPr>
        <p:txBody>
          <a:bodyPr vert="horz" lIns="91440" tIns="45720" rIns="91440" bIns="45720" rtlCol="0" anchor="ctr">
            <a:normAutofit fontScale="85000" lnSpcReduction="10000"/>
          </a:bodyPr>
          <a:lstStyle/>
          <a:p>
            <a:pPr indent="-228600">
              <a:spcAft>
                <a:spcPts val="600"/>
              </a:spcAft>
              <a:buFont typeface="Arial" panose="020B0604020202020204" pitchFamily="34" charset="0"/>
              <a:buChar char="•"/>
            </a:pPr>
            <a:r>
              <a:rPr lang="en-US" sz="2400" b="1" i="0" dirty="0">
                <a:effectLst/>
              </a:rPr>
              <a:t>Every major scale shares a set of notes with a particular minor scale</a:t>
            </a:r>
            <a:r>
              <a:rPr lang="en-US" sz="2400" b="0" i="0" dirty="0">
                <a:effectLst/>
              </a:rPr>
              <a:t>, and every minor scale shares a set of notes with a particular major scale. These pairs share the same key signature and are known as relative keys.</a:t>
            </a:r>
            <a:endParaRPr lang="en-US" sz="2400" dirty="0"/>
          </a:p>
          <a:p>
            <a:pPr indent="-228600">
              <a:spcAft>
                <a:spcPts val="600"/>
              </a:spcAft>
              <a:buFont typeface="Arial" panose="020B0604020202020204" pitchFamily="34" charset="0"/>
              <a:buChar char="•"/>
            </a:pPr>
            <a:r>
              <a:rPr lang="en-US" sz="2400" dirty="0"/>
              <a:t>The relationship is that of Tonic to Submediant, or 1 to 6</a:t>
            </a:r>
          </a:p>
        </p:txBody>
      </p:sp>
      <p:pic>
        <p:nvPicPr>
          <p:cNvPr id="1026" name="Picture 2" descr="Scales : Relative Scales">
            <a:extLst>
              <a:ext uri="{FF2B5EF4-FFF2-40B4-BE49-F238E27FC236}">
                <a16:creationId xmlns:a16="http://schemas.microsoft.com/office/drawing/2014/main" id="{FD8783D6-FF44-45FA-A1C0-7AF3D4F8B5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1426" y="2290936"/>
            <a:ext cx="9656956" cy="395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1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415600" y="884915"/>
            <a:ext cx="11360800" cy="763600"/>
          </a:xfrm>
          <a:prstGeom prst="rect">
            <a:avLst/>
          </a:prstGeom>
        </p:spPr>
        <p:txBody>
          <a:bodyPr spcFirstLastPara="1" vert="horz" wrap="square" lIns="121900" tIns="121900" rIns="121900" bIns="121900" rtlCol="0" anchor="t" anchorCtr="0">
            <a:noAutofit/>
          </a:bodyPr>
          <a:lstStyle/>
          <a:p>
            <a:pPr algn="ctr"/>
            <a:r>
              <a:rPr lang="en" sz="5200" dirty="0">
                <a:latin typeface="Impact"/>
                <a:ea typeface="Impact"/>
                <a:cs typeface="Impact"/>
                <a:sym typeface="Impact"/>
              </a:rPr>
              <a:t>Level 2  Overview, Next 3 Lessons!</a:t>
            </a:r>
            <a:endParaRPr sz="5200" dirty="0">
              <a:latin typeface="Impact"/>
              <a:ea typeface="Impact"/>
              <a:cs typeface="Impact"/>
              <a:sym typeface="Impact"/>
            </a:endParaRPr>
          </a:p>
        </p:txBody>
      </p:sp>
      <p:sp>
        <p:nvSpPr>
          <p:cNvPr id="119" name="Google Shape;119;p27"/>
          <p:cNvSpPr txBox="1">
            <a:spLocks noGrp="1"/>
          </p:cNvSpPr>
          <p:nvPr>
            <p:ph type="body" idx="1"/>
          </p:nvPr>
        </p:nvSpPr>
        <p:spPr>
          <a:xfrm>
            <a:off x="415600" y="1943033"/>
            <a:ext cx="11776400" cy="4322400"/>
          </a:xfrm>
          <a:prstGeom prst="rect">
            <a:avLst/>
          </a:prstGeom>
        </p:spPr>
        <p:txBody>
          <a:bodyPr spcFirstLastPara="1" vert="horz" wrap="square" lIns="121900" tIns="121900" rIns="121900" bIns="121900" rtlCol="0" anchor="t" anchorCtr="0">
            <a:noAutofit/>
          </a:bodyPr>
          <a:lstStyle/>
          <a:p>
            <a:pPr indent="-524920">
              <a:buSzPts val="2600"/>
              <a:buFont typeface="Architects Daughter"/>
              <a:buAutoNum type="arabicPeriod"/>
            </a:pPr>
            <a:r>
              <a:rPr lang="en" sz="3467" dirty="0">
                <a:latin typeface="Architects Daughter"/>
                <a:ea typeface="Architects Daughter"/>
                <a:cs typeface="Architects Daughter"/>
                <a:sym typeface="Architects Daughter"/>
              </a:rPr>
              <a:t>Rhythm Review, and time signatures, </a:t>
            </a:r>
            <a:r>
              <a:rPr lang="en-CA" sz="3467" dirty="0">
                <a:latin typeface="Architects Daughter"/>
                <a:ea typeface="Architects Daughter"/>
                <a:cs typeface="Architects Daughter"/>
                <a:sym typeface="Architects Daughter"/>
              </a:rPr>
              <a:t>Intervals and Tempo Terms </a:t>
            </a:r>
            <a:r>
              <a:rPr lang="en" sz="3467" dirty="0">
                <a:latin typeface="Architects Daughter"/>
                <a:ea typeface="Architects Daughter"/>
                <a:cs typeface="Architects Daughter"/>
                <a:sym typeface="Architects Daughter"/>
              </a:rPr>
              <a:t>(period 1)</a:t>
            </a:r>
            <a:endParaRPr sz="3467" dirty="0">
              <a:latin typeface="Architects Daughter"/>
              <a:ea typeface="Architects Daughter"/>
              <a:cs typeface="Architects Daughter"/>
              <a:sym typeface="Architects Daughter"/>
            </a:endParaRPr>
          </a:p>
          <a:p>
            <a:pPr indent="-524920">
              <a:spcBef>
                <a:spcPts val="1333"/>
              </a:spcBef>
              <a:buSzPts val="2600"/>
              <a:buFont typeface="Architects Daughter"/>
              <a:buAutoNum type="arabicPeriod"/>
            </a:pPr>
            <a:r>
              <a:rPr lang="en" sz="3467" dirty="0">
                <a:latin typeface="Architects Daughter"/>
                <a:ea typeface="Architects Daughter"/>
                <a:cs typeface="Architects Daughter"/>
                <a:sym typeface="Architects Daughter"/>
              </a:rPr>
              <a:t>Writing Scales (period 2)</a:t>
            </a:r>
            <a:endParaRPr sz="3467" dirty="0">
              <a:latin typeface="Architects Daughter"/>
              <a:ea typeface="Architects Daughter"/>
              <a:cs typeface="Architects Daughter"/>
              <a:sym typeface="Architects Daughter"/>
            </a:endParaRPr>
          </a:p>
          <a:p>
            <a:pPr indent="-524920">
              <a:spcBef>
                <a:spcPts val="1333"/>
              </a:spcBef>
              <a:buSzPts val="2600"/>
              <a:buFont typeface="Architects Daughter"/>
              <a:buAutoNum type="arabicPeriod"/>
            </a:pPr>
            <a:r>
              <a:rPr lang="en" sz="3467" dirty="0">
                <a:latin typeface="Architects Daughter"/>
                <a:ea typeface="Architects Daughter"/>
                <a:cs typeface="Architects Daughter"/>
                <a:sym typeface="Architects Daughter"/>
              </a:rPr>
              <a:t>Circle of Fifth and Using/Identifying Key Signatures (period 3)</a:t>
            </a:r>
            <a:endParaRPr sz="3467" dirty="0">
              <a:latin typeface="Architects Daughter"/>
              <a:ea typeface="Architects Daughter"/>
              <a:cs typeface="Architects Daughter"/>
              <a:sym typeface="Architects Daughte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What are the relationships??? Let’s annotate</a:t>
            </a:r>
            <a:endParaRPr dirty="0"/>
          </a:p>
        </p:txBody>
      </p:sp>
      <p:graphicFrame>
        <p:nvGraphicFramePr>
          <p:cNvPr id="110" name="Google Shape;110;p21"/>
          <p:cNvGraphicFramePr/>
          <p:nvPr>
            <p:extLst>
              <p:ext uri="{D42A27DB-BD31-4B8C-83A1-F6EECF244321}">
                <p14:modId xmlns:p14="http://schemas.microsoft.com/office/powerpoint/2010/main" val="2529430712"/>
              </p:ext>
            </p:extLst>
          </p:nvPr>
        </p:nvGraphicFramePr>
        <p:xfrm>
          <a:off x="1603512" y="1356967"/>
          <a:ext cx="8629374" cy="4510720"/>
        </p:xfrm>
        <a:graphic>
          <a:graphicData uri="http://schemas.openxmlformats.org/drawingml/2006/table">
            <a:tbl>
              <a:tblPr>
                <a:noFill/>
              </a:tblPr>
              <a:tblGrid>
                <a:gridCol w="4314687">
                  <a:extLst>
                    <a:ext uri="{9D8B030D-6E8A-4147-A177-3AD203B41FA5}">
                      <a16:colId xmlns:a16="http://schemas.microsoft.com/office/drawing/2014/main" val="20000"/>
                    </a:ext>
                  </a:extLst>
                </a:gridCol>
                <a:gridCol w="4314687">
                  <a:extLst>
                    <a:ext uri="{9D8B030D-6E8A-4147-A177-3AD203B41FA5}">
                      <a16:colId xmlns:a16="http://schemas.microsoft.com/office/drawing/2014/main" val="20001"/>
                    </a:ext>
                  </a:extLst>
                </a:gridCol>
              </a:tblGrid>
              <a:tr h="651092">
                <a:tc>
                  <a:txBody>
                    <a:bodyPr/>
                    <a:lstStyle/>
                    <a:p>
                      <a:pPr marL="0" lvl="0" indent="0" algn="l" rtl="0">
                        <a:spcBef>
                          <a:spcPts val="0"/>
                        </a:spcBef>
                        <a:spcAft>
                          <a:spcPts val="0"/>
                        </a:spcAft>
                        <a:buNone/>
                      </a:pPr>
                      <a:r>
                        <a:rPr lang="en" sz="2800">
                          <a:latin typeface="Luckiest Guy"/>
                          <a:ea typeface="Luckiest Guy"/>
                          <a:cs typeface="Luckiest Guy"/>
                          <a:sym typeface="Luckiest Guy"/>
                        </a:rPr>
                        <a:t>Major</a:t>
                      </a:r>
                      <a:endParaRPr sz="2800">
                        <a:latin typeface="Luckiest Guy"/>
                        <a:ea typeface="Luckiest Guy"/>
                        <a:cs typeface="Luckiest Guy"/>
                        <a:sym typeface="Luckiest Guy"/>
                      </a:endParaRPr>
                    </a:p>
                  </a:txBody>
                  <a:tcPr marL="121900" marR="121900" marT="121900" marB="121900"/>
                </a:tc>
                <a:tc>
                  <a:txBody>
                    <a:bodyPr/>
                    <a:lstStyle/>
                    <a:p>
                      <a:pPr marL="0" lvl="0" indent="0" algn="l" rtl="0">
                        <a:spcBef>
                          <a:spcPts val="0"/>
                        </a:spcBef>
                        <a:spcAft>
                          <a:spcPts val="0"/>
                        </a:spcAft>
                        <a:buNone/>
                      </a:pPr>
                      <a:r>
                        <a:rPr lang="en" sz="2800">
                          <a:latin typeface="Luckiest Guy"/>
                          <a:ea typeface="Luckiest Guy"/>
                          <a:cs typeface="Luckiest Guy"/>
                          <a:sym typeface="Luckiest Guy"/>
                        </a:rPr>
                        <a:t>Minor</a:t>
                      </a:r>
                      <a:endParaRPr sz="2800">
                        <a:latin typeface="Luckiest Guy"/>
                        <a:ea typeface="Luckiest Guy"/>
                        <a:cs typeface="Luckiest Guy"/>
                        <a:sym typeface="Luckiest Guy"/>
                      </a:endParaRPr>
                    </a:p>
                  </a:txBody>
                  <a:tcPr marL="121900" marR="121900" marT="121900" marB="121900"/>
                </a:tc>
                <a:extLst>
                  <a:ext uri="{0D108BD9-81ED-4DB2-BD59-A6C34878D82A}">
                    <a16:rowId xmlns:a16="http://schemas.microsoft.com/office/drawing/2014/main" val="10000"/>
                  </a:ext>
                </a:extLst>
              </a:tr>
              <a:tr h="542570">
                <a:tc>
                  <a:txBody>
                    <a:bodyPr/>
                    <a:lstStyle/>
                    <a:p>
                      <a:pPr marL="0" lvl="0" indent="0" algn="l" rtl="0">
                        <a:spcBef>
                          <a:spcPts val="0"/>
                        </a:spcBef>
                        <a:spcAft>
                          <a:spcPts val="0"/>
                        </a:spcAft>
                        <a:buNone/>
                      </a:pPr>
                      <a:r>
                        <a:rPr lang="en" sz="2000" b="1"/>
                        <a:t>C</a:t>
                      </a:r>
                      <a:endParaRPr sz="2000" b="1"/>
                    </a:p>
                  </a:txBody>
                  <a:tcPr marL="121900" marR="121900" marT="121900" marB="121900"/>
                </a:tc>
                <a:tc>
                  <a:txBody>
                    <a:bodyPr/>
                    <a:lstStyle/>
                    <a:p>
                      <a:pPr marL="0" lvl="0" indent="0" algn="l" rtl="0">
                        <a:spcBef>
                          <a:spcPts val="0"/>
                        </a:spcBef>
                        <a:spcAft>
                          <a:spcPts val="0"/>
                        </a:spcAft>
                        <a:buNone/>
                      </a:pPr>
                      <a:r>
                        <a:rPr lang="en" sz="2000" b="1"/>
                        <a:t>a</a:t>
                      </a:r>
                      <a:endParaRPr sz="2000" b="1"/>
                    </a:p>
                  </a:txBody>
                  <a:tcPr marL="121900" marR="121900" marT="121900" marB="121900"/>
                </a:tc>
                <a:extLst>
                  <a:ext uri="{0D108BD9-81ED-4DB2-BD59-A6C34878D82A}">
                    <a16:rowId xmlns:a16="http://schemas.microsoft.com/office/drawing/2014/main" val="10001"/>
                  </a:ext>
                </a:extLst>
              </a:tr>
              <a:tr h="542570">
                <a:tc>
                  <a:txBody>
                    <a:bodyPr/>
                    <a:lstStyle/>
                    <a:p>
                      <a:pPr marL="0" lvl="0" indent="0" algn="l" rtl="0">
                        <a:spcBef>
                          <a:spcPts val="0"/>
                        </a:spcBef>
                        <a:spcAft>
                          <a:spcPts val="0"/>
                        </a:spcAft>
                        <a:buNone/>
                      </a:pPr>
                      <a:r>
                        <a:rPr lang="en" sz="2000" b="1"/>
                        <a:t>Bb</a:t>
                      </a:r>
                      <a:endParaRPr sz="2000" b="1"/>
                    </a:p>
                  </a:txBody>
                  <a:tcPr marL="121900" marR="121900" marT="121900" marB="121900"/>
                </a:tc>
                <a:tc>
                  <a:txBody>
                    <a:bodyPr/>
                    <a:lstStyle/>
                    <a:p>
                      <a:pPr marL="0" lvl="0" indent="0" algn="l" rtl="0">
                        <a:spcBef>
                          <a:spcPts val="0"/>
                        </a:spcBef>
                        <a:spcAft>
                          <a:spcPts val="0"/>
                        </a:spcAft>
                        <a:buNone/>
                      </a:pPr>
                      <a:endParaRPr sz="2000" b="1"/>
                    </a:p>
                  </a:txBody>
                  <a:tcPr marL="121900" marR="121900" marT="121900" marB="121900"/>
                </a:tc>
                <a:extLst>
                  <a:ext uri="{0D108BD9-81ED-4DB2-BD59-A6C34878D82A}">
                    <a16:rowId xmlns:a16="http://schemas.microsoft.com/office/drawing/2014/main" val="10002"/>
                  </a:ext>
                </a:extLst>
              </a:tr>
              <a:tr h="542570">
                <a:tc>
                  <a:txBody>
                    <a:bodyPr/>
                    <a:lstStyle/>
                    <a:p>
                      <a:pPr marL="0" lvl="0" indent="0" algn="l" rtl="0">
                        <a:spcBef>
                          <a:spcPts val="0"/>
                        </a:spcBef>
                        <a:spcAft>
                          <a:spcPts val="0"/>
                        </a:spcAft>
                        <a:buNone/>
                      </a:pPr>
                      <a:endParaRPr sz="2000" b="1"/>
                    </a:p>
                  </a:txBody>
                  <a:tcPr marL="121900" marR="121900" marT="121900" marB="121900"/>
                </a:tc>
                <a:tc>
                  <a:txBody>
                    <a:bodyPr/>
                    <a:lstStyle/>
                    <a:p>
                      <a:pPr marL="0" lvl="0" indent="0" algn="l" rtl="0">
                        <a:spcBef>
                          <a:spcPts val="0"/>
                        </a:spcBef>
                        <a:spcAft>
                          <a:spcPts val="0"/>
                        </a:spcAft>
                        <a:buNone/>
                      </a:pPr>
                      <a:r>
                        <a:rPr lang="en" sz="2000" b="1" dirty="0"/>
                        <a:t>f#</a:t>
                      </a:r>
                      <a:endParaRPr sz="2000" b="1" dirty="0"/>
                    </a:p>
                  </a:txBody>
                  <a:tcPr marL="121900" marR="121900" marT="121900" marB="121900"/>
                </a:tc>
                <a:extLst>
                  <a:ext uri="{0D108BD9-81ED-4DB2-BD59-A6C34878D82A}">
                    <a16:rowId xmlns:a16="http://schemas.microsoft.com/office/drawing/2014/main" val="10003"/>
                  </a:ext>
                </a:extLst>
              </a:tr>
              <a:tr h="542570">
                <a:tc>
                  <a:txBody>
                    <a:bodyPr/>
                    <a:lstStyle/>
                    <a:p>
                      <a:pPr marL="0" lvl="0" indent="0" algn="l" rtl="0">
                        <a:spcBef>
                          <a:spcPts val="0"/>
                        </a:spcBef>
                        <a:spcAft>
                          <a:spcPts val="0"/>
                        </a:spcAft>
                        <a:buNone/>
                      </a:pPr>
                      <a:r>
                        <a:rPr lang="en" sz="2000" b="1"/>
                        <a:t>G</a:t>
                      </a:r>
                      <a:endParaRPr sz="2000" b="1"/>
                    </a:p>
                  </a:txBody>
                  <a:tcPr marL="121900" marR="121900" marT="121900" marB="121900"/>
                </a:tc>
                <a:tc>
                  <a:txBody>
                    <a:bodyPr/>
                    <a:lstStyle/>
                    <a:p>
                      <a:pPr marL="0" lvl="0" indent="0" algn="l" rtl="0">
                        <a:spcBef>
                          <a:spcPts val="0"/>
                        </a:spcBef>
                        <a:spcAft>
                          <a:spcPts val="0"/>
                        </a:spcAft>
                        <a:buNone/>
                      </a:pPr>
                      <a:endParaRPr sz="2000" b="1"/>
                    </a:p>
                  </a:txBody>
                  <a:tcPr marL="121900" marR="121900" marT="121900" marB="121900"/>
                </a:tc>
                <a:extLst>
                  <a:ext uri="{0D108BD9-81ED-4DB2-BD59-A6C34878D82A}">
                    <a16:rowId xmlns:a16="http://schemas.microsoft.com/office/drawing/2014/main" val="10004"/>
                  </a:ext>
                </a:extLst>
              </a:tr>
              <a:tr h="542570">
                <a:tc>
                  <a:txBody>
                    <a:bodyPr/>
                    <a:lstStyle/>
                    <a:p>
                      <a:pPr marL="0" lvl="0" indent="0" algn="l" rtl="0">
                        <a:spcBef>
                          <a:spcPts val="0"/>
                        </a:spcBef>
                        <a:spcAft>
                          <a:spcPts val="0"/>
                        </a:spcAft>
                        <a:buNone/>
                      </a:pPr>
                      <a:endParaRPr sz="2000" b="1"/>
                    </a:p>
                  </a:txBody>
                  <a:tcPr marL="121900" marR="121900" marT="121900" marB="121900"/>
                </a:tc>
                <a:tc>
                  <a:txBody>
                    <a:bodyPr/>
                    <a:lstStyle/>
                    <a:p>
                      <a:pPr marL="0" lvl="0" indent="0" algn="l" rtl="0">
                        <a:spcBef>
                          <a:spcPts val="0"/>
                        </a:spcBef>
                        <a:spcAft>
                          <a:spcPts val="0"/>
                        </a:spcAft>
                        <a:buNone/>
                      </a:pPr>
                      <a:r>
                        <a:rPr lang="en" sz="2000" b="1"/>
                        <a:t>b</a:t>
                      </a:r>
                      <a:endParaRPr sz="2000" b="1"/>
                    </a:p>
                  </a:txBody>
                  <a:tcPr marL="121900" marR="121900" marT="121900" marB="121900"/>
                </a:tc>
                <a:extLst>
                  <a:ext uri="{0D108BD9-81ED-4DB2-BD59-A6C34878D82A}">
                    <a16:rowId xmlns:a16="http://schemas.microsoft.com/office/drawing/2014/main" val="10005"/>
                  </a:ext>
                </a:extLst>
              </a:tr>
              <a:tr h="542570">
                <a:tc>
                  <a:txBody>
                    <a:bodyPr/>
                    <a:lstStyle/>
                    <a:p>
                      <a:pPr marL="0" lvl="0" indent="0" algn="l" rtl="0">
                        <a:spcBef>
                          <a:spcPts val="0"/>
                        </a:spcBef>
                        <a:spcAft>
                          <a:spcPts val="0"/>
                        </a:spcAft>
                        <a:buNone/>
                      </a:pPr>
                      <a:r>
                        <a:rPr lang="en" sz="2000" b="1"/>
                        <a:t>Eb</a:t>
                      </a:r>
                      <a:endParaRPr sz="2000" b="1"/>
                    </a:p>
                  </a:txBody>
                  <a:tcPr marL="121900" marR="121900" marT="121900" marB="121900"/>
                </a:tc>
                <a:tc>
                  <a:txBody>
                    <a:bodyPr/>
                    <a:lstStyle/>
                    <a:p>
                      <a:pPr marL="0" lvl="0" indent="0" algn="l" rtl="0">
                        <a:spcBef>
                          <a:spcPts val="0"/>
                        </a:spcBef>
                        <a:spcAft>
                          <a:spcPts val="0"/>
                        </a:spcAft>
                        <a:buNone/>
                      </a:pPr>
                      <a:endParaRPr sz="2000" b="1"/>
                    </a:p>
                  </a:txBody>
                  <a:tcPr marL="121900" marR="121900" marT="121900" marB="121900"/>
                </a:tc>
                <a:extLst>
                  <a:ext uri="{0D108BD9-81ED-4DB2-BD59-A6C34878D82A}">
                    <a16:rowId xmlns:a16="http://schemas.microsoft.com/office/drawing/2014/main" val="10006"/>
                  </a:ext>
                </a:extLst>
              </a:tr>
              <a:tr h="542570">
                <a:tc>
                  <a:txBody>
                    <a:bodyPr/>
                    <a:lstStyle/>
                    <a:p>
                      <a:pPr marL="0" lvl="0" indent="0" algn="l" rtl="0">
                        <a:spcBef>
                          <a:spcPts val="0"/>
                        </a:spcBef>
                        <a:spcAft>
                          <a:spcPts val="0"/>
                        </a:spcAft>
                        <a:buNone/>
                      </a:pPr>
                      <a:endParaRPr sz="2000" b="1"/>
                    </a:p>
                  </a:txBody>
                  <a:tcPr marL="121900" marR="121900" marT="121900" marB="121900"/>
                </a:tc>
                <a:tc>
                  <a:txBody>
                    <a:bodyPr/>
                    <a:lstStyle/>
                    <a:p>
                      <a:pPr marL="0" lvl="0" indent="0" algn="l" rtl="0">
                        <a:spcBef>
                          <a:spcPts val="0"/>
                        </a:spcBef>
                        <a:spcAft>
                          <a:spcPts val="0"/>
                        </a:spcAft>
                        <a:buNone/>
                      </a:pPr>
                      <a:r>
                        <a:rPr lang="en" sz="2000" b="1" dirty="0"/>
                        <a:t>ab</a:t>
                      </a:r>
                      <a:endParaRPr sz="2000" b="1" dirty="0"/>
                    </a:p>
                  </a:txBody>
                  <a:tcPr marL="121900" marR="121900" marT="121900" marB="121900"/>
                </a:tc>
                <a:extLst>
                  <a:ext uri="{0D108BD9-81ED-4DB2-BD59-A6C34878D82A}">
                    <a16:rowId xmlns:a16="http://schemas.microsoft.com/office/drawing/2014/main" val="10007"/>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dirty="0"/>
              <a:t>What are the relationships??? Checking Answers</a:t>
            </a:r>
            <a:endParaRPr dirty="0"/>
          </a:p>
        </p:txBody>
      </p:sp>
      <p:graphicFrame>
        <p:nvGraphicFramePr>
          <p:cNvPr id="116" name="Google Shape;116;p22"/>
          <p:cNvGraphicFramePr/>
          <p:nvPr>
            <p:extLst>
              <p:ext uri="{D42A27DB-BD31-4B8C-83A1-F6EECF244321}">
                <p14:modId xmlns:p14="http://schemas.microsoft.com/office/powerpoint/2010/main" val="2554073455"/>
              </p:ext>
            </p:extLst>
          </p:nvPr>
        </p:nvGraphicFramePr>
        <p:xfrm>
          <a:off x="2019852" y="1461051"/>
          <a:ext cx="8152296" cy="4510720"/>
        </p:xfrm>
        <a:graphic>
          <a:graphicData uri="http://schemas.openxmlformats.org/drawingml/2006/table">
            <a:tbl>
              <a:tblPr>
                <a:noFill/>
              </a:tblPr>
              <a:tblGrid>
                <a:gridCol w="4076148">
                  <a:extLst>
                    <a:ext uri="{9D8B030D-6E8A-4147-A177-3AD203B41FA5}">
                      <a16:colId xmlns:a16="http://schemas.microsoft.com/office/drawing/2014/main" val="20000"/>
                    </a:ext>
                  </a:extLst>
                </a:gridCol>
                <a:gridCol w="4076148">
                  <a:extLst>
                    <a:ext uri="{9D8B030D-6E8A-4147-A177-3AD203B41FA5}">
                      <a16:colId xmlns:a16="http://schemas.microsoft.com/office/drawing/2014/main" val="20001"/>
                    </a:ext>
                  </a:extLst>
                </a:gridCol>
              </a:tblGrid>
              <a:tr h="583383">
                <a:tc>
                  <a:txBody>
                    <a:bodyPr/>
                    <a:lstStyle/>
                    <a:p>
                      <a:pPr marL="0" lvl="0" indent="0" algn="l" rtl="0">
                        <a:spcBef>
                          <a:spcPts val="0"/>
                        </a:spcBef>
                        <a:spcAft>
                          <a:spcPts val="0"/>
                        </a:spcAft>
                        <a:buNone/>
                      </a:pPr>
                      <a:r>
                        <a:rPr lang="en" sz="2800">
                          <a:latin typeface="Luckiest Guy"/>
                          <a:ea typeface="Luckiest Guy"/>
                          <a:cs typeface="Luckiest Guy"/>
                          <a:sym typeface="Luckiest Guy"/>
                        </a:rPr>
                        <a:t>Major</a:t>
                      </a:r>
                      <a:endParaRPr sz="2800">
                        <a:latin typeface="Luckiest Guy"/>
                        <a:ea typeface="Luckiest Guy"/>
                        <a:cs typeface="Luckiest Guy"/>
                        <a:sym typeface="Luckiest Guy"/>
                      </a:endParaRPr>
                    </a:p>
                  </a:txBody>
                  <a:tcPr marL="121900" marR="121900" marT="121900" marB="121900"/>
                </a:tc>
                <a:tc>
                  <a:txBody>
                    <a:bodyPr/>
                    <a:lstStyle/>
                    <a:p>
                      <a:pPr marL="0" lvl="0" indent="0" algn="l" rtl="0">
                        <a:spcBef>
                          <a:spcPts val="0"/>
                        </a:spcBef>
                        <a:spcAft>
                          <a:spcPts val="0"/>
                        </a:spcAft>
                        <a:buNone/>
                      </a:pPr>
                      <a:r>
                        <a:rPr lang="en" sz="2800">
                          <a:latin typeface="Luckiest Guy"/>
                          <a:ea typeface="Luckiest Guy"/>
                          <a:cs typeface="Luckiest Guy"/>
                          <a:sym typeface="Luckiest Guy"/>
                        </a:rPr>
                        <a:t>Minor</a:t>
                      </a:r>
                      <a:endParaRPr sz="2800">
                        <a:latin typeface="Luckiest Guy"/>
                        <a:ea typeface="Luckiest Guy"/>
                        <a:cs typeface="Luckiest Guy"/>
                        <a:sym typeface="Luckiest Guy"/>
                      </a:endParaRPr>
                    </a:p>
                  </a:txBody>
                  <a:tcPr marL="121900" marR="121900" marT="121900" marB="121900"/>
                </a:tc>
                <a:extLst>
                  <a:ext uri="{0D108BD9-81ED-4DB2-BD59-A6C34878D82A}">
                    <a16:rowId xmlns:a16="http://schemas.microsoft.com/office/drawing/2014/main" val="10000"/>
                  </a:ext>
                </a:extLst>
              </a:tr>
              <a:tr h="496491">
                <a:tc>
                  <a:txBody>
                    <a:bodyPr/>
                    <a:lstStyle/>
                    <a:p>
                      <a:pPr marL="0" lvl="0" indent="0" algn="l" rtl="0">
                        <a:spcBef>
                          <a:spcPts val="0"/>
                        </a:spcBef>
                        <a:spcAft>
                          <a:spcPts val="0"/>
                        </a:spcAft>
                        <a:buNone/>
                      </a:pPr>
                      <a:r>
                        <a:rPr lang="en" sz="2000" b="1"/>
                        <a:t>C</a:t>
                      </a:r>
                      <a:endParaRPr sz="2000" b="1"/>
                    </a:p>
                  </a:txBody>
                  <a:tcPr marL="121900" marR="121900" marT="121900" marB="121900"/>
                </a:tc>
                <a:tc>
                  <a:txBody>
                    <a:bodyPr/>
                    <a:lstStyle/>
                    <a:p>
                      <a:pPr marL="0" lvl="0" indent="0" algn="l" rtl="0">
                        <a:spcBef>
                          <a:spcPts val="0"/>
                        </a:spcBef>
                        <a:spcAft>
                          <a:spcPts val="0"/>
                        </a:spcAft>
                        <a:buNone/>
                      </a:pPr>
                      <a:r>
                        <a:rPr lang="en" sz="2000" b="1"/>
                        <a:t>a</a:t>
                      </a:r>
                      <a:endParaRPr sz="2000" b="1"/>
                    </a:p>
                  </a:txBody>
                  <a:tcPr marL="121900" marR="121900" marT="121900" marB="121900"/>
                </a:tc>
                <a:extLst>
                  <a:ext uri="{0D108BD9-81ED-4DB2-BD59-A6C34878D82A}">
                    <a16:rowId xmlns:a16="http://schemas.microsoft.com/office/drawing/2014/main" val="10001"/>
                  </a:ext>
                </a:extLst>
              </a:tr>
              <a:tr h="496491">
                <a:tc>
                  <a:txBody>
                    <a:bodyPr/>
                    <a:lstStyle/>
                    <a:p>
                      <a:pPr marL="0" lvl="0" indent="0" algn="l" rtl="0">
                        <a:spcBef>
                          <a:spcPts val="0"/>
                        </a:spcBef>
                        <a:spcAft>
                          <a:spcPts val="0"/>
                        </a:spcAft>
                        <a:buNone/>
                      </a:pPr>
                      <a:r>
                        <a:rPr lang="en" sz="2000" b="1"/>
                        <a:t>Bb</a:t>
                      </a:r>
                      <a:endParaRPr sz="2000" b="1"/>
                    </a:p>
                  </a:txBody>
                  <a:tcPr marL="121900" marR="121900" marT="121900" marB="121900"/>
                </a:tc>
                <a:tc>
                  <a:txBody>
                    <a:bodyPr/>
                    <a:lstStyle/>
                    <a:p>
                      <a:pPr marL="0" lvl="0" indent="0" algn="l" rtl="0">
                        <a:spcBef>
                          <a:spcPts val="0"/>
                        </a:spcBef>
                        <a:spcAft>
                          <a:spcPts val="0"/>
                        </a:spcAft>
                        <a:buNone/>
                      </a:pPr>
                      <a:r>
                        <a:rPr lang="en" sz="2000" b="1"/>
                        <a:t>g</a:t>
                      </a:r>
                      <a:endParaRPr sz="2000" b="1"/>
                    </a:p>
                  </a:txBody>
                  <a:tcPr marL="121900" marR="121900" marT="121900" marB="121900"/>
                </a:tc>
                <a:extLst>
                  <a:ext uri="{0D108BD9-81ED-4DB2-BD59-A6C34878D82A}">
                    <a16:rowId xmlns:a16="http://schemas.microsoft.com/office/drawing/2014/main" val="10002"/>
                  </a:ext>
                </a:extLst>
              </a:tr>
              <a:tr h="496491">
                <a:tc>
                  <a:txBody>
                    <a:bodyPr/>
                    <a:lstStyle/>
                    <a:p>
                      <a:pPr marL="0" lvl="0" indent="0" algn="l" rtl="0">
                        <a:spcBef>
                          <a:spcPts val="0"/>
                        </a:spcBef>
                        <a:spcAft>
                          <a:spcPts val="0"/>
                        </a:spcAft>
                        <a:buNone/>
                      </a:pPr>
                      <a:r>
                        <a:rPr lang="en" sz="2000" b="1"/>
                        <a:t>A</a:t>
                      </a:r>
                      <a:endParaRPr sz="2000" b="1"/>
                    </a:p>
                  </a:txBody>
                  <a:tcPr marL="121900" marR="121900" marT="121900" marB="121900"/>
                </a:tc>
                <a:tc>
                  <a:txBody>
                    <a:bodyPr/>
                    <a:lstStyle/>
                    <a:p>
                      <a:pPr marL="0" lvl="0" indent="0" algn="l" rtl="0">
                        <a:spcBef>
                          <a:spcPts val="0"/>
                        </a:spcBef>
                        <a:spcAft>
                          <a:spcPts val="0"/>
                        </a:spcAft>
                        <a:buNone/>
                      </a:pPr>
                      <a:r>
                        <a:rPr lang="en" sz="2000" b="1"/>
                        <a:t>f#</a:t>
                      </a:r>
                      <a:endParaRPr sz="2000" b="1"/>
                    </a:p>
                  </a:txBody>
                  <a:tcPr marL="121900" marR="121900" marT="121900" marB="121900"/>
                </a:tc>
                <a:extLst>
                  <a:ext uri="{0D108BD9-81ED-4DB2-BD59-A6C34878D82A}">
                    <a16:rowId xmlns:a16="http://schemas.microsoft.com/office/drawing/2014/main" val="10003"/>
                  </a:ext>
                </a:extLst>
              </a:tr>
              <a:tr h="496491">
                <a:tc>
                  <a:txBody>
                    <a:bodyPr/>
                    <a:lstStyle/>
                    <a:p>
                      <a:pPr marL="0" lvl="0" indent="0" algn="l" rtl="0">
                        <a:spcBef>
                          <a:spcPts val="0"/>
                        </a:spcBef>
                        <a:spcAft>
                          <a:spcPts val="0"/>
                        </a:spcAft>
                        <a:buNone/>
                      </a:pPr>
                      <a:r>
                        <a:rPr lang="en" sz="2000" b="1"/>
                        <a:t>G</a:t>
                      </a:r>
                      <a:endParaRPr sz="2000" b="1"/>
                    </a:p>
                  </a:txBody>
                  <a:tcPr marL="121900" marR="121900" marT="121900" marB="121900"/>
                </a:tc>
                <a:tc>
                  <a:txBody>
                    <a:bodyPr/>
                    <a:lstStyle/>
                    <a:p>
                      <a:pPr marL="0" lvl="0" indent="0" algn="l" rtl="0">
                        <a:spcBef>
                          <a:spcPts val="0"/>
                        </a:spcBef>
                        <a:spcAft>
                          <a:spcPts val="0"/>
                        </a:spcAft>
                        <a:buNone/>
                      </a:pPr>
                      <a:r>
                        <a:rPr lang="en" sz="2000" b="1"/>
                        <a:t>e</a:t>
                      </a:r>
                      <a:endParaRPr sz="2000" b="1"/>
                    </a:p>
                  </a:txBody>
                  <a:tcPr marL="121900" marR="121900" marT="121900" marB="121900"/>
                </a:tc>
                <a:extLst>
                  <a:ext uri="{0D108BD9-81ED-4DB2-BD59-A6C34878D82A}">
                    <a16:rowId xmlns:a16="http://schemas.microsoft.com/office/drawing/2014/main" val="10004"/>
                  </a:ext>
                </a:extLst>
              </a:tr>
              <a:tr h="496491">
                <a:tc>
                  <a:txBody>
                    <a:bodyPr/>
                    <a:lstStyle/>
                    <a:p>
                      <a:pPr marL="0" lvl="0" indent="0" algn="l" rtl="0">
                        <a:spcBef>
                          <a:spcPts val="0"/>
                        </a:spcBef>
                        <a:spcAft>
                          <a:spcPts val="0"/>
                        </a:spcAft>
                        <a:buNone/>
                      </a:pPr>
                      <a:r>
                        <a:rPr lang="en" sz="2000" b="1"/>
                        <a:t>D</a:t>
                      </a:r>
                      <a:endParaRPr sz="2000" b="1"/>
                    </a:p>
                  </a:txBody>
                  <a:tcPr marL="121900" marR="121900" marT="121900" marB="121900"/>
                </a:tc>
                <a:tc>
                  <a:txBody>
                    <a:bodyPr/>
                    <a:lstStyle/>
                    <a:p>
                      <a:pPr marL="0" lvl="0" indent="0" algn="l" rtl="0">
                        <a:spcBef>
                          <a:spcPts val="0"/>
                        </a:spcBef>
                        <a:spcAft>
                          <a:spcPts val="0"/>
                        </a:spcAft>
                        <a:buNone/>
                      </a:pPr>
                      <a:r>
                        <a:rPr lang="en" sz="2000" b="1"/>
                        <a:t>b</a:t>
                      </a:r>
                      <a:endParaRPr sz="2000" b="1"/>
                    </a:p>
                  </a:txBody>
                  <a:tcPr marL="121900" marR="121900" marT="121900" marB="121900"/>
                </a:tc>
                <a:extLst>
                  <a:ext uri="{0D108BD9-81ED-4DB2-BD59-A6C34878D82A}">
                    <a16:rowId xmlns:a16="http://schemas.microsoft.com/office/drawing/2014/main" val="10005"/>
                  </a:ext>
                </a:extLst>
              </a:tr>
              <a:tr h="496491">
                <a:tc>
                  <a:txBody>
                    <a:bodyPr/>
                    <a:lstStyle/>
                    <a:p>
                      <a:pPr marL="0" lvl="0" indent="0" algn="l" rtl="0">
                        <a:spcBef>
                          <a:spcPts val="0"/>
                        </a:spcBef>
                        <a:spcAft>
                          <a:spcPts val="0"/>
                        </a:spcAft>
                        <a:buNone/>
                      </a:pPr>
                      <a:r>
                        <a:rPr lang="en" sz="2000" b="1"/>
                        <a:t>Eb</a:t>
                      </a:r>
                      <a:endParaRPr sz="2000" b="1"/>
                    </a:p>
                  </a:txBody>
                  <a:tcPr marL="121900" marR="121900" marT="121900" marB="121900"/>
                </a:tc>
                <a:tc>
                  <a:txBody>
                    <a:bodyPr/>
                    <a:lstStyle/>
                    <a:p>
                      <a:pPr marL="0" lvl="0" indent="0" algn="l" rtl="0">
                        <a:spcBef>
                          <a:spcPts val="0"/>
                        </a:spcBef>
                        <a:spcAft>
                          <a:spcPts val="0"/>
                        </a:spcAft>
                        <a:buNone/>
                      </a:pPr>
                      <a:r>
                        <a:rPr lang="en" sz="2000" b="1"/>
                        <a:t>c</a:t>
                      </a:r>
                      <a:endParaRPr sz="2000" b="1"/>
                    </a:p>
                  </a:txBody>
                  <a:tcPr marL="121900" marR="121900" marT="121900" marB="121900"/>
                </a:tc>
                <a:extLst>
                  <a:ext uri="{0D108BD9-81ED-4DB2-BD59-A6C34878D82A}">
                    <a16:rowId xmlns:a16="http://schemas.microsoft.com/office/drawing/2014/main" val="10006"/>
                  </a:ext>
                </a:extLst>
              </a:tr>
              <a:tr h="496491">
                <a:tc>
                  <a:txBody>
                    <a:bodyPr/>
                    <a:lstStyle/>
                    <a:p>
                      <a:pPr marL="0" lvl="0" indent="0" algn="l" rtl="0">
                        <a:spcBef>
                          <a:spcPts val="0"/>
                        </a:spcBef>
                        <a:spcAft>
                          <a:spcPts val="0"/>
                        </a:spcAft>
                        <a:buNone/>
                      </a:pPr>
                      <a:r>
                        <a:rPr lang="en" sz="2000" b="1"/>
                        <a:t>Cb</a:t>
                      </a:r>
                      <a:endParaRPr sz="2000" b="1"/>
                    </a:p>
                  </a:txBody>
                  <a:tcPr marL="121900" marR="121900" marT="121900" marB="121900"/>
                </a:tc>
                <a:tc>
                  <a:txBody>
                    <a:bodyPr/>
                    <a:lstStyle/>
                    <a:p>
                      <a:pPr marL="0" lvl="0" indent="0" algn="l" rtl="0">
                        <a:spcBef>
                          <a:spcPts val="0"/>
                        </a:spcBef>
                        <a:spcAft>
                          <a:spcPts val="0"/>
                        </a:spcAft>
                        <a:buNone/>
                      </a:pPr>
                      <a:r>
                        <a:rPr lang="en" sz="2000" b="1" dirty="0"/>
                        <a:t>ab</a:t>
                      </a:r>
                      <a:endParaRPr sz="2000" b="1" dirty="0"/>
                    </a:p>
                  </a:txBody>
                  <a:tcPr marL="121900" marR="121900" marT="121900" marB="121900"/>
                </a:tc>
                <a:extLst>
                  <a:ext uri="{0D108BD9-81ED-4DB2-BD59-A6C34878D82A}">
                    <a16:rowId xmlns:a16="http://schemas.microsoft.com/office/drawing/2014/main" val="1000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415600" y="593367"/>
            <a:ext cx="11776400" cy="763600"/>
          </a:xfrm>
          <a:prstGeom prst="rect">
            <a:avLst/>
          </a:prstGeom>
        </p:spPr>
        <p:txBody>
          <a:bodyPr spcFirstLastPara="1" vert="horz" wrap="square" lIns="121900" tIns="121900" rIns="121900" bIns="121900" rtlCol="0" anchor="t" anchorCtr="0">
            <a:noAutofit/>
          </a:bodyPr>
          <a:lstStyle/>
          <a:p>
            <a:r>
              <a:rPr lang="en" sz="3600">
                <a:latin typeface="Architects Daughter"/>
                <a:ea typeface="Architects Daughter"/>
                <a:cs typeface="Architects Daughter"/>
                <a:sym typeface="Architects Daughter"/>
              </a:rPr>
              <a:t>Tone/Semitone Pattern of the Natural minor scale</a:t>
            </a:r>
            <a:endParaRPr sz="3600">
              <a:latin typeface="Architects Daughter"/>
              <a:ea typeface="Architects Daughter"/>
              <a:cs typeface="Architects Daughter"/>
              <a:sym typeface="Architects Daughter"/>
            </a:endParaRPr>
          </a:p>
        </p:txBody>
      </p:sp>
      <p:sp>
        <p:nvSpPr>
          <p:cNvPr id="127" name="Google Shape;127;p2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indent="-448722">
              <a:lnSpc>
                <a:spcPct val="100000"/>
              </a:lnSpc>
              <a:buClr>
                <a:schemeClr val="dk1"/>
              </a:buClr>
              <a:buSzPts val="1700"/>
              <a:buFont typeface="Calibri"/>
              <a:buChar char="●"/>
            </a:pPr>
            <a:r>
              <a:rPr lang="en" sz="2267">
                <a:solidFill>
                  <a:schemeClr val="dk1"/>
                </a:solidFill>
                <a:latin typeface="Calibri"/>
                <a:ea typeface="Calibri"/>
                <a:cs typeface="Calibri"/>
                <a:sym typeface="Calibri"/>
              </a:rPr>
              <a:t>The established pattern for the natural minor scale, based on its intervals is whole tone, semitone, whole tone, whole tone, semitone, whole tone, whole tone.</a:t>
            </a:r>
            <a:endParaRPr sz="2267">
              <a:solidFill>
                <a:schemeClr val="dk1"/>
              </a:solidFill>
              <a:latin typeface="Calibri"/>
              <a:ea typeface="Calibri"/>
              <a:cs typeface="Calibri"/>
              <a:sym typeface="Calibri"/>
            </a:endParaRPr>
          </a:p>
          <a:p>
            <a:pPr indent="-448722">
              <a:lnSpc>
                <a:spcPct val="100000"/>
              </a:lnSpc>
              <a:buClr>
                <a:schemeClr val="dk1"/>
              </a:buClr>
              <a:buSzPts val="1700"/>
              <a:buFont typeface="Calibri"/>
              <a:buChar char="●"/>
            </a:pPr>
            <a:r>
              <a:rPr lang="en" sz="2267">
                <a:solidFill>
                  <a:schemeClr val="dk1"/>
                </a:solidFill>
                <a:latin typeface="Calibri"/>
                <a:ea typeface="Calibri"/>
                <a:cs typeface="Calibri"/>
                <a:sym typeface="Calibri"/>
              </a:rPr>
              <a:t>The pattern is often written as T, S, T, T, S, T, T which is why it is called the tone-semitone pattern.</a:t>
            </a:r>
            <a:endParaRPr sz="2267">
              <a:solidFill>
                <a:schemeClr val="dk1"/>
              </a:solidFill>
              <a:latin typeface="Calibri"/>
              <a:ea typeface="Calibri"/>
              <a:cs typeface="Calibri"/>
              <a:sym typeface="Calibri"/>
            </a:endParaRPr>
          </a:p>
          <a:p>
            <a:pPr marL="0" indent="0">
              <a:lnSpc>
                <a:spcPct val="100000"/>
              </a:lnSpc>
              <a:buNone/>
            </a:pPr>
            <a:endParaRPr sz="2267">
              <a:solidFill>
                <a:schemeClr val="dk1"/>
              </a:solidFill>
              <a:latin typeface="Calibri"/>
              <a:ea typeface="Calibri"/>
              <a:cs typeface="Calibri"/>
              <a:sym typeface="Calibri"/>
            </a:endParaRPr>
          </a:p>
        </p:txBody>
      </p:sp>
      <p:pic>
        <p:nvPicPr>
          <p:cNvPr id="128" name="Google Shape;128;p24"/>
          <p:cNvPicPr preferRelativeResize="0"/>
          <p:nvPr/>
        </p:nvPicPr>
        <p:blipFill>
          <a:blip r:embed="rId3">
            <a:alphaModFix/>
          </a:blip>
          <a:stretch>
            <a:fillRect/>
          </a:stretch>
        </p:blipFill>
        <p:spPr>
          <a:xfrm>
            <a:off x="1614500" y="3429001"/>
            <a:ext cx="8432800" cy="2197100"/>
          </a:xfrm>
          <a:prstGeom prst="rect">
            <a:avLst/>
          </a:prstGeom>
          <a:noFill/>
          <a:ln>
            <a:noFill/>
          </a:ln>
        </p:spPr>
      </p:pic>
      <p:sp>
        <p:nvSpPr>
          <p:cNvPr id="129" name="Google Shape;129;p24"/>
          <p:cNvSpPr txBox="1">
            <a:spLocks noGrp="1"/>
          </p:cNvSpPr>
          <p:nvPr>
            <p:ph type="title"/>
          </p:nvPr>
        </p:nvSpPr>
        <p:spPr>
          <a:xfrm>
            <a:off x="415600" y="5896133"/>
            <a:ext cx="11360800" cy="763600"/>
          </a:xfrm>
          <a:prstGeom prst="rect">
            <a:avLst/>
          </a:prstGeom>
        </p:spPr>
        <p:txBody>
          <a:bodyPr spcFirstLastPara="1" vert="horz" wrap="square" lIns="121900" tIns="121900" rIns="121900" bIns="121900" rtlCol="0" anchor="t" anchorCtr="0">
            <a:noAutofit/>
          </a:bodyPr>
          <a:lstStyle/>
          <a:p>
            <a:r>
              <a:rPr lang="en"/>
              <a:t>Let’s confirm ….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Let’s confirm …. </a:t>
            </a:r>
            <a:endParaRPr/>
          </a:p>
        </p:txBody>
      </p:sp>
      <p:pic>
        <p:nvPicPr>
          <p:cNvPr id="135" name="Google Shape;135;p25"/>
          <p:cNvPicPr preferRelativeResize="0"/>
          <p:nvPr/>
        </p:nvPicPr>
        <p:blipFill rotWithShape="1">
          <a:blip r:embed="rId3">
            <a:alphaModFix/>
          </a:blip>
          <a:srcRect t="17279" b="17709"/>
          <a:stretch/>
        </p:blipFill>
        <p:spPr>
          <a:xfrm>
            <a:off x="0" y="1961868"/>
            <a:ext cx="12192000" cy="4458433"/>
          </a:xfrm>
          <a:prstGeom prst="rect">
            <a:avLst/>
          </a:prstGeom>
          <a:noFill/>
          <a:ln>
            <a:noFill/>
          </a:ln>
        </p:spPr>
      </p:pic>
      <p:pic>
        <p:nvPicPr>
          <p:cNvPr id="136" name="Google Shape;136;p25"/>
          <p:cNvPicPr preferRelativeResize="0"/>
          <p:nvPr/>
        </p:nvPicPr>
        <p:blipFill>
          <a:blip r:embed="rId4">
            <a:alphaModFix/>
          </a:blip>
          <a:stretch>
            <a:fillRect/>
          </a:stretch>
        </p:blipFill>
        <p:spPr>
          <a:xfrm>
            <a:off x="5293876" y="437699"/>
            <a:ext cx="6482524" cy="1688967"/>
          </a:xfrm>
          <a:prstGeom prst="rect">
            <a:avLst/>
          </a:prstGeom>
          <a:noFill/>
          <a:ln>
            <a:noFill/>
          </a:ln>
        </p:spPr>
      </p:pic>
      <p:sp>
        <p:nvSpPr>
          <p:cNvPr id="137" name="Google Shape;137;p25"/>
          <p:cNvSpPr txBox="1"/>
          <p:nvPr/>
        </p:nvSpPr>
        <p:spPr>
          <a:xfrm>
            <a:off x="683589" y="1275072"/>
            <a:ext cx="4000000" cy="595059"/>
          </a:xfrm>
          <a:prstGeom prst="rect">
            <a:avLst/>
          </a:prstGeom>
          <a:noFill/>
          <a:ln>
            <a:noFill/>
          </a:ln>
        </p:spPr>
        <p:txBody>
          <a:bodyPr spcFirstLastPara="1" wrap="square" lIns="121900" tIns="121900" rIns="121900" bIns="121900" anchor="t" anchorCtr="0">
            <a:spAutoFit/>
          </a:bodyPr>
          <a:lstStyle/>
          <a:p>
            <a:r>
              <a:rPr lang="en" sz="2267" dirty="0">
                <a:solidFill>
                  <a:schemeClr val="dk1"/>
                </a:solidFill>
                <a:latin typeface="Calibri"/>
                <a:ea typeface="Calibri"/>
                <a:cs typeface="Calibri"/>
                <a:sym typeface="Calibri"/>
              </a:rPr>
              <a:t>Pattern: T, S, T, T, S, T, T </a:t>
            </a:r>
            <a:endParaRPr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586933" y="1091648"/>
            <a:ext cx="11360800" cy="763600"/>
          </a:xfrm>
          <a:prstGeom prst="rect">
            <a:avLst/>
          </a:prstGeom>
        </p:spPr>
        <p:txBody>
          <a:bodyPr spcFirstLastPara="1" vert="horz" wrap="square" lIns="121900" tIns="121900" rIns="121900" bIns="121900" rtlCol="0" anchor="t" anchorCtr="0">
            <a:noAutofit/>
          </a:bodyPr>
          <a:lstStyle/>
          <a:p>
            <a:pPr marL="1828754" indent="609585"/>
            <a:r>
              <a:rPr lang="en" dirty="0">
                <a:latin typeface="Architects Daughter"/>
                <a:ea typeface="Architects Daughter"/>
                <a:cs typeface="Architects Daughter"/>
                <a:sym typeface="Architects Daughter"/>
              </a:rPr>
              <a:t>Let’s Apply</a:t>
            </a:r>
            <a:endParaRPr dirty="0">
              <a:latin typeface="Architects Daughter"/>
              <a:ea typeface="Architects Daughter"/>
              <a:cs typeface="Architects Daughter"/>
              <a:sym typeface="Architects Daughter"/>
            </a:endParaRPr>
          </a:p>
        </p:txBody>
      </p:sp>
      <p:sp>
        <p:nvSpPr>
          <p:cNvPr id="143" name="Google Shape;143;p26"/>
          <p:cNvSpPr txBox="1"/>
          <p:nvPr/>
        </p:nvSpPr>
        <p:spPr>
          <a:xfrm>
            <a:off x="1149133" y="2196965"/>
            <a:ext cx="10236400" cy="1584800"/>
          </a:xfrm>
          <a:prstGeom prst="rect">
            <a:avLst/>
          </a:prstGeom>
          <a:noFill/>
          <a:ln>
            <a:noFill/>
          </a:ln>
        </p:spPr>
        <p:txBody>
          <a:bodyPr spcFirstLastPara="1" wrap="square" lIns="121900" tIns="121900" rIns="121900" bIns="121900" anchor="t" anchorCtr="0">
            <a:noAutofit/>
          </a:bodyPr>
          <a:lstStyle/>
          <a:p>
            <a:r>
              <a:rPr lang="en" sz="2933" dirty="0">
                <a:latin typeface="Architects Daughter"/>
                <a:ea typeface="Architects Daughter"/>
                <a:cs typeface="Architects Daughter"/>
                <a:sym typeface="Architects Daughter"/>
              </a:rPr>
              <a:t>This should be the d natural minor scale, but there are missing accidentations…. Find out what they are and post them in the chat. </a:t>
            </a:r>
            <a:endParaRPr sz="2133" i="1" dirty="0">
              <a:solidFill>
                <a:srgbClr val="0000FF"/>
              </a:solidFill>
              <a:latin typeface="Architects Daughter"/>
              <a:ea typeface="Architects Daughter"/>
              <a:cs typeface="Architects Daughter"/>
              <a:sym typeface="Architects Daughter"/>
            </a:endParaRPr>
          </a:p>
        </p:txBody>
      </p:sp>
      <p:pic>
        <p:nvPicPr>
          <p:cNvPr id="145" name="Google Shape;145;p26"/>
          <p:cNvPicPr preferRelativeResize="0"/>
          <p:nvPr/>
        </p:nvPicPr>
        <p:blipFill>
          <a:blip r:embed="rId3">
            <a:alphaModFix/>
          </a:blip>
          <a:stretch>
            <a:fillRect/>
          </a:stretch>
        </p:blipFill>
        <p:spPr>
          <a:xfrm>
            <a:off x="1149133" y="3729751"/>
            <a:ext cx="9583432" cy="1492900"/>
          </a:xfrm>
          <a:prstGeom prst="rect">
            <a:avLst/>
          </a:prstGeom>
          <a:noFill/>
          <a:ln>
            <a:noFill/>
          </a:ln>
        </p:spPr>
      </p:pic>
      <p:sp>
        <p:nvSpPr>
          <p:cNvPr id="146" name="Google Shape;146;p26"/>
          <p:cNvSpPr txBox="1"/>
          <p:nvPr/>
        </p:nvSpPr>
        <p:spPr>
          <a:xfrm>
            <a:off x="9814849" y="5222651"/>
            <a:ext cx="2488400" cy="984845"/>
          </a:xfrm>
          <a:prstGeom prst="rect">
            <a:avLst/>
          </a:prstGeom>
          <a:noFill/>
          <a:ln>
            <a:noFill/>
          </a:ln>
        </p:spPr>
        <p:txBody>
          <a:bodyPr spcFirstLastPara="1" wrap="square" lIns="121900" tIns="121900" rIns="121900" bIns="121900" anchor="t" anchorCtr="0">
            <a:spAutoFit/>
          </a:bodyPr>
          <a:lstStyle/>
          <a:p>
            <a:pPr algn="ctr"/>
            <a:r>
              <a:rPr lang="en" sz="2400" dirty="0"/>
              <a:t>Move to next slide</a:t>
            </a:r>
            <a:endParaRPr sz="2400" dirty="0"/>
          </a:p>
        </p:txBody>
      </p:sp>
      <p:pic>
        <p:nvPicPr>
          <p:cNvPr id="7" name="Picture 6" descr="Icon&#10;&#10;Description automatically generated">
            <a:extLst>
              <a:ext uri="{FF2B5EF4-FFF2-40B4-BE49-F238E27FC236}">
                <a16:creationId xmlns:a16="http://schemas.microsoft.com/office/drawing/2014/main" id="{658075B7-5CA5-4D2B-BDB9-2E96694D7AA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5400000">
            <a:off x="620902" y="523672"/>
            <a:ext cx="1831613" cy="189955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7"/>
          <p:cNvPicPr preferRelativeResize="0"/>
          <p:nvPr/>
        </p:nvPicPr>
        <p:blipFill rotWithShape="1">
          <a:blip r:embed="rId3">
            <a:alphaModFix/>
          </a:blip>
          <a:srcRect t="17279" b="17709"/>
          <a:stretch/>
        </p:blipFill>
        <p:spPr>
          <a:xfrm>
            <a:off x="0" y="2165068"/>
            <a:ext cx="12192000" cy="4458433"/>
          </a:xfrm>
          <a:prstGeom prst="rect">
            <a:avLst/>
          </a:prstGeom>
          <a:noFill/>
          <a:ln>
            <a:noFill/>
          </a:ln>
        </p:spPr>
      </p:pic>
      <p:pic>
        <p:nvPicPr>
          <p:cNvPr id="152" name="Google Shape;152;p27"/>
          <p:cNvPicPr preferRelativeResize="0"/>
          <p:nvPr/>
        </p:nvPicPr>
        <p:blipFill>
          <a:blip r:embed="rId4">
            <a:alphaModFix/>
          </a:blip>
          <a:stretch>
            <a:fillRect/>
          </a:stretch>
        </p:blipFill>
        <p:spPr>
          <a:xfrm>
            <a:off x="1304284" y="738098"/>
            <a:ext cx="9583432" cy="1492900"/>
          </a:xfrm>
          <a:prstGeom prst="rect">
            <a:avLst/>
          </a:prstGeom>
          <a:noFill/>
          <a:ln>
            <a:noFill/>
          </a:ln>
        </p:spPr>
      </p:pic>
      <p:sp>
        <p:nvSpPr>
          <p:cNvPr id="153" name="Google Shape;153;p27"/>
          <p:cNvSpPr txBox="1"/>
          <p:nvPr/>
        </p:nvSpPr>
        <p:spPr>
          <a:xfrm>
            <a:off x="81933" y="74067"/>
            <a:ext cx="4000000" cy="595059"/>
          </a:xfrm>
          <a:prstGeom prst="rect">
            <a:avLst/>
          </a:prstGeom>
          <a:noFill/>
          <a:ln>
            <a:noFill/>
          </a:ln>
        </p:spPr>
        <p:txBody>
          <a:bodyPr spcFirstLastPara="1" wrap="square" lIns="121900" tIns="121900" rIns="121900" bIns="121900" anchor="t" anchorCtr="0">
            <a:spAutoFit/>
          </a:bodyPr>
          <a:lstStyle/>
          <a:p>
            <a:r>
              <a:rPr lang="en" sz="2267">
                <a:solidFill>
                  <a:schemeClr val="dk1"/>
                </a:solidFill>
                <a:latin typeface="Calibri"/>
                <a:ea typeface="Calibri"/>
                <a:cs typeface="Calibri"/>
                <a:sym typeface="Calibri"/>
              </a:rPr>
              <a:t>Pattern: T, S, T, T, S, T, T </a:t>
            </a:r>
            <a:endParaRPr sz="2400"/>
          </a:p>
        </p:txBody>
      </p:sp>
      <p:sp>
        <p:nvSpPr>
          <p:cNvPr id="5" name="Google Shape;137;p25">
            <a:extLst>
              <a:ext uri="{FF2B5EF4-FFF2-40B4-BE49-F238E27FC236}">
                <a16:creationId xmlns:a16="http://schemas.microsoft.com/office/drawing/2014/main" id="{A7E0B99E-0CF9-46EE-883B-800E58D77839}"/>
              </a:ext>
            </a:extLst>
          </p:cNvPr>
          <p:cNvSpPr txBox="1"/>
          <p:nvPr/>
        </p:nvSpPr>
        <p:spPr>
          <a:xfrm>
            <a:off x="5229084" y="108553"/>
            <a:ext cx="4000000" cy="595059"/>
          </a:xfrm>
          <a:prstGeom prst="rect">
            <a:avLst/>
          </a:prstGeom>
          <a:noFill/>
          <a:ln>
            <a:noFill/>
          </a:ln>
        </p:spPr>
        <p:txBody>
          <a:bodyPr spcFirstLastPara="1" wrap="square" lIns="121900" tIns="121900" rIns="121900" bIns="121900" anchor="t" anchorCtr="0">
            <a:spAutoFit/>
          </a:bodyPr>
          <a:lstStyle/>
          <a:p>
            <a:r>
              <a:rPr lang="en" sz="2267" dirty="0">
                <a:solidFill>
                  <a:schemeClr val="bg1"/>
                </a:solidFill>
                <a:latin typeface="Calibri"/>
                <a:ea typeface="Calibri"/>
                <a:cs typeface="Calibri"/>
                <a:sym typeface="Calibri"/>
              </a:rPr>
              <a:t>Hint: T, S, T, T, S, T, T </a:t>
            </a:r>
            <a:endParaRPr sz="2400"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202134" y="2938211"/>
            <a:ext cx="12005933" cy="1742423"/>
          </a:xfrm>
          <a:prstGeom prst="rect">
            <a:avLst/>
          </a:prstGeom>
          <a:noFill/>
          <a:ln>
            <a:noFill/>
          </a:ln>
        </p:spPr>
      </p:pic>
      <p:sp>
        <p:nvSpPr>
          <p:cNvPr id="160" name="Google Shape;160;p28"/>
          <p:cNvSpPr txBox="1"/>
          <p:nvPr/>
        </p:nvSpPr>
        <p:spPr>
          <a:xfrm>
            <a:off x="1199767" y="770234"/>
            <a:ext cx="5288000" cy="759078"/>
          </a:xfrm>
          <a:prstGeom prst="rect">
            <a:avLst/>
          </a:prstGeom>
          <a:noFill/>
          <a:ln>
            <a:noFill/>
          </a:ln>
        </p:spPr>
        <p:txBody>
          <a:bodyPr spcFirstLastPara="1" wrap="square" lIns="121900" tIns="121900" rIns="121900" bIns="121900" anchor="t" anchorCtr="0">
            <a:spAutoFit/>
          </a:bodyPr>
          <a:lstStyle/>
          <a:p>
            <a:r>
              <a:rPr lang="en" sz="3333" dirty="0">
                <a:latin typeface="Architects Daughter"/>
                <a:ea typeface="Architects Daughter"/>
                <a:cs typeface="Architects Daughter"/>
                <a:sym typeface="Architects Daughter"/>
              </a:rPr>
              <a:t>D Natural Minor Scale</a:t>
            </a:r>
            <a:endParaRPr sz="3333" dirty="0">
              <a:latin typeface="Architects Daughter"/>
              <a:ea typeface="Architects Daughter"/>
              <a:cs typeface="Architects Daughter"/>
              <a:sym typeface="Architects Daughter"/>
            </a:endParaRPr>
          </a:p>
        </p:txBody>
      </p:sp>
      <p:pic>
        <p:nvPicPr>
          <p:cNvPr id="5" name="Picture 4" descr="Shape, arrow&#10;&#10;Description automatically generated">
            <a:extLst>
              <a:ext uri="{FF2B5EF4-FFF2-40B4-BE49-F238E27FC236}">
                <a16:creationId xmlns:a16="http://schemas.microsoft.com/office/drawing/2014/main" id="{F6833705-B071-4CDA-83BC-DAAB4AF724E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42889" y="770234"/>
            <a:ext cx="2299919" cy="229991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sz="3467">
                <a:latin typeface="Architects Daughter"/>
                <a:ea typeface="Architects Daughter"/>
                <a:cs typeface="Architects Daughter"/>
                <a:sym typeface="Architects Daughter"/>
              </a:rPr>
              <a:t>Tone/Semitone Pattern of the Harmonic minor scale</a:t>
            </a:r>
            <a:endParaRPr sz="3467">
              <a:latin typeface="Architects Daughter"/>
              <a:ea typeface="Architects Daughter"/>
              <a:cs typeface="Architects Daughter"/>
              <a:sym typeface="Architects Daughter"/>
            </a:endParaRPr>
          </a:p>
        </p:txBody>
      </p:sp>
      <p:sp>
        <p:nvSpPr>
          <p:cNvPr id="171" name="Google Shape;171;p3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indent="-448722">
              <a:lnSpc>
                <a:spcPct val="100000"/>
              </a:lnSpc>
              <a:buClr>
                <a:schemeClr val="dk1"/>
              </a:buClr>
              <a:buSzPts val="1700"/>
              <a:buFont typeface="Calibri"/>
              <a:buChar char="●"/>
            </a:pPr>
            <a:r>
              <a:rPr lang="en" sz="2267" dirty="0">
                <a:solidFill>
                  <a:schemeClr val="dk1"/>
                </a:solidFill>
                <a:latin typeface="Calibri"/>
                <a:ea typeface="Calibri"/>
                <a:cs typeface="Calibri"/>
                <a:sym typeface="Calibri"/>
              </a:rPr>
              <a:t>The established pattern for the Harmonic minor scale is very similar to the natural minor scale with one difference ….. The 7th note has been raised a semitone. </a:t>
            </a:r>
            <a:endParaRPr sz="2267" dirty="0">
              <a:solidFill>
                <a:schemeClr val="dk1"/>
              </a:solidFill>
              <a:latin typeface="Calibri"/>
              <a:ea typeface="Calibri"/>
              <a:cs typeface="Calibri"/>
              <a:sym typeface="Calibri"/>
            </a:endParaRPr>
          </a:p>
          <a:p>
            <a:pPr marL="0" indent="0">
              <a:lnSpc>
                <a:spcPct val="100000"/>
              </a:lnSpc>
              <a:buNone/>
            </a:pPr>
            <a:endParaRPr sz="2267" dirty="0">
              <a:solidFill>
                <a:schemeClr val="dk1"/>
              </a:solidFill>
              <a:latin typeface="Calibri"/>
              <a:ea typeface="Calibri"/>
              <a:cs typeface="Calibri"/>
              <a:sym typeface="Calibri"/>
            </a:endParaRPr>
          </a:p>
          <a:p>
            <a:pPr marL="0" indent="0" algn="ctr">
              <a:lnSpc>
                <a:spcPct val="100000"/>
              </a:lnSpc>
              <a:buNone/>
            </a:pPr>
            <a:r>
              <a:rPr lang="en" sz="2667" b="1" dirty="0">
                <a:solidFill>
                  <a:schemeClr val="dk1"/>
                </a:solidFill>
                <a:latin typeface="Calibri"/>
                <a:ea typeface="Calibri"/>
                <a:cs typeface="Calibri"/>
                <a:sym typeface="Calibri"/>
              </a:rPr>
              <a:t>FIND OUT THE NEW PATTERN ….</a:t>
            </a:r>
            <a:endParaRPr sz="2667" b="1" dirty="0">
              <a:solidFill>
                <a:schemeClr val="dk1"/>
              </a:solidFill>
              <a:latin typeface="Calibri"/>
              <a:ea typeface="Calibri"/>
              <a:cs typeface="Calibri"/>
              <a:sym typeface="Calibri"/>
            </a:endParaRPr>
          </a:p>
        </p:txBody>
      </p:sp>
      <p:pic>
        <p:nvPicPr>
          <p:cNvPr id="172" name="Google Shape;172;p30"/>
          <p:cNvPicPr preferRelativeResize="0"/>
          <p:nvPr/>
        </p:nvPicPr>
        <p:blipFill>
          <a:blip r:embed="rId3">
            <a:alphaModFix/>
          </a:blip>
          <a:stretch>
            <a:fillRect/>
          </a:stretch>
        </p:blipFill>
        <p:spPr>
          <a:xfrm>
            <a:off x="1614501" y="3489945"/>
            <a:ext cx="8432799" cy="2075212"/>
          </a:xfrm>
          <a:prstGeom prst="rect">
            <a:avLst/>
          </a:prstGeom>
          <a:noFill/>
          <a:ln>
            <a:noFill/>
          </a:ln>
        </p:spPr>
      </p:pic>
      <p:sp>
        <p:nvSpPr>
          <p:cNvPr id="6" name="Google Shape;146;p26">
            <a:extLst>
              <a:ext uri="{FF2B5EF4-FFF2-40B4-BE49-F238E27FC236}">
                <a16:creationId xmlns:a16="http://schemas.microsoft.com/office/drawing/2014/main" id="{E922F794-A0EE-4D92-88EF-9F18E8060BF7}"/>
              </a:ext>
            </a:extLst>
          </p:cNvPr>
          <p:cNvSpPr txBox="1"/>
          <p:nvPr/>
        </p:nvSpPr>
        <p:spPr>
          <a:xfrm>
            <a:off x="9814849" y="5222651"/>
            <a:ext cx="2488400" cy="984845"/>
          </a:xfrm>
          <a:prstGeom prst="rect">
            <a:avLst/>
          </a:prstGeom>
          <a:noFill/>
          <a:ln>
            <a:noFill/>
          </a:ln>
        </p:spPr>
        <p:txBody>
          <a:bodyPr spcFirstLastPara="1" wrap="square" lIns="121900" tIns="121900" rIns="121900" bIns="121900" anchor="t" anchorCtr="0">
            <a:spAutoFit/>
          </a:bodyPr>
          <a:lstStyle/>
          <a:p>
            <a:pPr algn="ctr"/>
            <a:r>
              <a:rPr lang="en" sz="2400" dirty="0"/>
              <a:t>Move to next slide</a:t>
            </a:r>
            <a:endParaRPr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1"/>
          <p:cNvPicPr preferRelativeResize="0"/>
          <p:nvPr/>
        </p:nvPicPr>
        <p:blipFill rotWithShape="1">
          <a:blip r:embed="rId3">
            <a:alphaModFix/>
          </a:blip>
          <a:srcRect t="17279" b="17709"/>
          <a:stretch/>
        </p:blipFill>
        <p:spPr>
          <a:xfrm>
            <a:off x="0" y="2165068"/>
            <a:ext cx="12192000" cy="4458433"/>
          </a:xfrm>
          <a:prstGeom prst="rect">
            <a:avLst/>
          </a:prstGeom>
          <a:noFill/>
          <a:ln>
            <a:noFill/>
          </a:ln>
        </p:spPr>
      </p:pic>
      <p:sp>
        <p:nvSpPr>
          <p:cNvPr id="179" name="Google Shape;179;p31"/>
          <p:cNvSpPr txBox="1"/>
          <p:nvPr/>
        </p:nvSpPr>
        <p:spPr>
          <a:xfrm>
            <a:off x="81933" y="74067"/>
            <a:ext cx="4000000" cy="615513"/>
          </a:xfrm>
          <a:prstGeom prst="rect">
            <a:avLst/>
          </a:prstGeom>
          <a:noFill/>
          <a:ln>
            <a:noFill/>
          </a:ln>
        </p:spPr>
        <p:txBody>
          <a:bodyPr spcFirstLastPara="1" wrap="square" lIns="121900" tIns="121900" rIns="121900" bIns="121900" anchor="t" anchorCtr="0">
            <a:spAutoFit/>
          </a:bodyPr>
          <a:lstStyle/>
          <a:p>
            <a:endParaRPr sz="2400"/>
          </a:p>
        </p:txBody>
      </p:sp>
      <p:pic>
        <p:nvPicPr>
          <p:cNvPr id="180" name="Google Shape;180;p31"/>
          <p:cNvPicPr preferRelativeResize="0"/>
          <p:nvPr/>
        </p:nvPicPr>
        <p:blipFill>
          <a:blip r:embed="rId4">
            <a:alphaModFix/>
          </a:blip>
          <a:stretch>
            <a:fillRect/>
          </a:stretch>
        </p:blipFill>
        <p:spPr>
          <a:xfrm>
            <a:off x="2438401" y="670414"/>
            <a:ext cx="7620000" cy="164871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415600" y="1202968"/>
            <a:ext cx="11776400" cy="763600"/>
          </a:xfrm>
          <a:prstGeom prst="rect">
            <a:avLst/>
          </a:prstGeom>
        </p:spPr>
        <p:txBody>
          <a:bodyPr spcFirstLastPara="1" vert="horz" wrap="square" lIns="121900" tIns="121900" rIns="121900" bIns="121900" rtlCol="0" anchor="t" anchorCtr="0">
            <a:noAutofit/>
          </a:bodyPr>
          <a:lstStyle/>
          <a:p>
            <a:r>
              <a:rPr lang="en" sz="3600" dirty="0">
                <a:latin typeface="Architects Daughter"/>
                <a:ea typeface="Architects Daughter"/>
                <a:cs typeface="Architects Daughter"/>
                <a:sym typeface="Architects Daughter"/>
              </a:rPr>
              <a:t>Tone/Semitone Pattern of the Harmonic minor scale</a:t>
            </a:r>
            <a:endParaRPr sz="3600" dirty="0">
              <a:latin typeface="Architects Daughter"/>
              <a:ea typeface="Architects Daughter"/>
              <a:cs typeface="Architects Daughter"/>
              <a:sym typeface="Architects Daughter"/>
            </a:endParaRPr>
          </a:p>
        </p:txBody>
      </p:sp>
      <p:pic>
        <p:nvPicPr>
          <p:cNvPr id="187" name="Google Shape;187;p32"/>
          <p:cNvPicPr preferRelativeResize="0"/>
          <p:nvPr/>
        </p:nvPicPr>
        <p:blipFill>
          <a:blip r:embed="rId3">
            <a:alphaModFix/>
          </a:blip>
          <a:stretch>
            <a:fillRect/>
          </a:stretch>
        </p:blipFill>
        <p:spPr>
          <a:xfrm>
            <a:off x="1614501" y="2575545"/>
            <a:ext cx="8432799" cy="2075212"/>
          </a:xfrm>
          <a:prstGeom prst="rect">
            <a:avLst/>
          </a:prstGeom>
          <a:noFill/>
          <a:ln>
            <a:noFill/>
          </a:ln>
        </p:spPr>
      </p:pic>
      <p:sp>
        <p:nvSpPr>
          <p:cNvPr id="188" name="Google Shape;188;p32"/>
          <p:cNvSpPr txBox="1"/>
          <p:nvPr/>
        </p:nvSpPr>
        <p:spPr>
          <a:xfrm>
            <a:off x="3258657" y="4922234"/>
            <a:ext cx="7554000" cy="1169511"/>
          </a:xfrm>
          <a:prstGeom prst="rect">
            <a:avLst/>
          </a:prstGeom>
          <a:noFill/>
          <a:ln>
            <a:noFill/>
          </a:ln>
        </p:spPr>
        <p:txBody>
          <a:bodyPr spcFirstLastPara="1" wrap="square" lIns="121900" tIns="121900" rIns="121900" bIns="121900" anchor="t" anchorCtr="0">
            <a:spAutoFit/>
          </a:bodyPr>
          <a:lstStyle/>
          <a:p>
            <a:pPr marL="609585"/>
            <a:r>
              <a:rPr lang="en" sz="6000" dirty="0">
                <a:solidFill>
                  <a:schemeClr val="dk1"/>
                </a:solidFill>
                <a:latin typeface="Luckiest Guy"/>
                <a:ea typeface="Luckiest Guy"/>
                <a:cs typeface="Luckiest Guy"/>
                <a:sym typeface="Luckiest Guy"/>
              </a:rPr>
              <a:t>T, S, T, T, S, T+S, S</a:t>
            </a:r>
            <a:endParaRPr sz="5600" dirty="0">
              <a:latin typeface="Luckiest Guy"/>
              <a:ea typeface="Luckiest Guy"/>
              <a:cs typeface="Luckiest Guy"/>
              <a:sym typeface="Luckiest Guy"/>
            </a:endParaRPr>
          </a:p>
        </p:txBody>
      </p:sp>
      <p:pic>
        <p:nvPicPr>
          <p:cNvPr id="6" name="Picture 5" descr="Shape, arrow&#10;&#10;Description automatically generated">
            <a:extLst>
              <a:ext uri="{FF2B5EF4-FFF2-40B4-BE49-F238E27FC236}">
                <a16:creationId xmlns:a16="http://schemas.microsoft.com/office/drawing/2014/main" id="{D1A804A0-00E8-4DC5-8483-A19C5ACF72D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62697" y="766167"/>
            <a:ext cx="2299919" cy="22999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8"/>
          <p:cNvSpPr txBox="1">
            <a:spLocks noGrp="1"/>
          </p:cNvSpPr>
          <p:nvPr>
            <p:ph type="title"/>
          </p:nvPr>
        </p:nvSpPr>
        <p:spPr>
          <a:xfrm>
            <a:off x="415600" y="805402"/>
            <a:ext cx="11360800" cy="763600"/>
          </a:xfrm>
          <a:prstGeom prst="rect">
            <a:avLst/>
          </a:prstGeom>
        </p:spPr>
        <p:txBody>
          <a:bodyPr spcFirstLastPara="1" vert="horz" wrap="square" lIns="121900" tIns="121900" rIns="121900" bIns="121900" rtlCol="0" anchor="t" anchorCtr="0">
            <a:noAutofit/>
          </a:bodyPr>
          <a:lstStyle/>
          <a:p>
            <a:r>
              <a:rPr lang="en" sz="6667" dirty="0">
                <a:latin typeface="Caveat"/>
                <a:ea typeface="Caveat"/>
                <a:cs typeface="Caveat"/>
                <a:sym typeface="Caveat"/>
              </a:rPr>
              <a:t>Who’s here?</a:t>
            </a:r>
            <a:endParaRPr sz="6667" dirty="0">
              <a:latin typeface="Caveat"/>
              <a:ea typeface="Caveat"/>
              <a:cs typeface="Caveat"/>
              <a:sym typeface="Caveat"/>
            </a:endParaRPr>
          </a:p>
        </p:txBody>
      </p:sp>
      <p:sp>
        <p:nvSpPr>
          <p:cNvPr id="125" name="Google Shape;125;p28"/>
          <p:cNvSpPr txBox="1">
            <a:spLocks noGrp="1"/>
          </p:cNvSpPr>
          <p:nvPr>
            <p:ph type="body" idx="1"/>
          </p:nvPr>
        </p:nvSpPr>
        <p:spPr>
          <a:xfrm>
            <a:off x="415600" y="20142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4000" dirty="0"/>
              <a:t>Let’s use the annotation tool (or chat) and type our name with the text tool… Let me show you how...</a:t>
            </a:r>
            <a:endParaRPr sz="4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607204" y="953009"/>
            <a:ext cx="11360800" cy="763600"/>
          </a:xfrm>
          <a:prstGeom prst="rect">
            <a:avLst/>
          </a:prstGeom>
        </p:spPr>
        <p:txBody>
          <a:bodyPr spcFirstLastPara="1" vert="horz" wrap="square" lIns="121900" tIns="121900" rIns="121900" bIns="121900" rtlCol="0" anchor="t" anchorCtr="0">
            <a:noAutofit/>
          </a:bodyPr>
          <a:lstStyle/>
          <a:p>
            <a:pPr marL="1828754" indent="609585"/>
            <a:r>
              <a:rPr lang="en" dirty="0">
                <a:latin typeface="Architects Daughter"/>
                <a:ea typeface="Architects Daughter"/>
                <a:cs typeface="Architects Daughter"/>
                <a:sym typeface="Architects Daughter"/>
              </a:rPr>
              <a:t>Let’s Apply</a:t>
            </a:r>
            <a:endParaRPr dirty="0">
              <a:latin typeface="Architects Daughter"/>
              <a:ea typeface="Architects Daughter"/>
              <a:cs typeface="Architects Daughter"/>
              <a:sym typeface="Architects Daughter"/>
            </a:endParaRPr>
          </a:p>
        </p:txBody>
      </p:sp>
      <p:sp>
        <p:nvSpPr>
          <p:cNvPr id="194" name="Google Shape;194;p33"/>
          <p:cNvSpPr txBox="1"/>
          <p:nvPr/>
        </p:nvSpPr>
        <p:spPr>
          <a:xfrm>
            <a:off x="977800" y="2056576"/>
            <a:ext cx="10236400" cy="1584800"/>
          </a:xfrm>
          <a:prstGeom prst="rect">
            <a:avLst/>
          </a:prstGeom>
          <a:noFill/>
          <a:ln>
            <a:noFill/>
          </a:ln>
        </p:spPr>
        <p:txBody>
          <a:bodyPr spcFirstLastPara="1" wrap="square" lIns="121900" tIns="121900" rIns="121900" bIns="121900" anchor="t" anchorCtr="0">
            <a:noAutofit/>
          </a:bodyPr>
          <a:lstStyle/>
          <a:p>
            <a:r>
              <a:rPr lang="en" sz="2933" dirty="0">
                <a:latin typeface="Architects Daughter"/>
                <a:ea typeface="Architects Daughter"/>
                <a:cs typeface="Architects Daughter"/>
                <a:sym typeface="Architects Daughter"/>
              </a:rPr>
              <a:t>This should be the E Harmonic Minor scale, but there are several missing accidentations…. Find out what they are and post them in the chat. </a:t>
            </a:r>
            <a:endParaRPr sz="2133" i="1" dirty="0">
              <a:solidFill>
                <a:srgbClr val="0000FF"/>
              </a:solidFill>
              <a:latin typeface="Architects Daughter"/>
              <a:ea typeface="Architects Daughter"/>
              <a:cs typeface="Architects Daughter"/>
              <a:sym typeface="Architects Daughter"/>
            </a:endParaRPr>
          </a:p>
        </p:txBody>
      </p:sp>
      <p:pic>
        <p:nvPicPr>
          <p:cNvPr id="196" name="Google Shape;196;p33"/>
          <p:cNvPicPr preferRelativeResize="0"/>
          <p:nvPr/>
        </p:nvPicPr>
        <p:blipFill>
          <a:blip r:embed="rId3">
            <a:alphaModFix/>
          </a:blip>
          <a:stretch>
            <a:fillRect/>
          </a:stretch>
        </p:blipFill>
        <p:spPr>
          <a:xfrm>
            <a:off x="720400" y="3321191"/>
            <a:ext cx="11247604" cy="1584800"/>
          </a:xfrm>
          <a:prstGeom prst="rect">
            <a:avLst/>
          </a:prstGeom>
          <a:noFill/>
          <a:ln>
            <a:noFill/>
          </a:ln>
        </p:spPr>
      </p:pic>
      <p:sp>
        <p:nvSpPr>
          <p:cNvPr id="197" name="Google Shape;197;p33"/>
          <p:cNvSpPr txBox="1"/>
          <p:nvPr/>
        </p:nvSpPr>
        <p:spPr>
          <a:xfrm>
            <a:off x="9864038" y="5181604"/>
            <a:ext cx="2488400" cy="984845"/>
          </a:xfrm>
          <a:prstGeom prst="rect">
            <a:avLst/>
          </a:prstGeom>
          <a:noFill/>
          <a:ln>
            <a:noFill/>
          </a:ln>
        </p:spPr>
        <p:txBody>
          <a:bodyPr spcFirstLastPara="1" wrap="square" lIns="121900" tIns="121900" rIns="121900" bIns="121900" anchor="t" anchorCtr="0">
            <a:spAutoFit/>
          </a:bodyPr>
          <a:lstStyle/>
          <a:p>
            <a:pPr algn="ctr"/>
            <a:r>
              <a:rPr lang="en" sz="2400" dirty="0"/>
              <a:t>Move to next slide</a:t>
            </a:r>
            <a:endParaRPr sz="2400" dirty="0"/>
          </a:p>
        </p:txBody>
      </p:sp>
      <p:pic>
        <p:nvPicPr>
          <p:cNvPr id="7" name="Picture 6" descr="Icon&#10;&#10;Description automatically generated">
            <a:extLst>
              <a:ext uri="{FF2B5EF4-FFF2-40B4-BE49-F238E27FC236}">
                <a16:creationId xmlns:a16="http://schemas.microsoft.com/office/drawing/2014/main" id="{CE8FADEB-1623-41C9-A411-65CAE314460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2443404">
            <a:off x="9305713" y="671436"/>
            <a:ext cx="1831613" cy="189955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4"/>
          <p:cNvPicPr preferRelativeResize="0"/>
          <p:nvPr/>
        </p:nvPicPr>
        <p:blipFill rotWithShape="1">
          <a:blip r:embed="rId3">
            <a:alphaModFix/>
          </a:blip>
          <a:srcRect t="17279" b="17709"/>
          <a:stretch/>
        </p:blipFill>
        <p:spPr>
          <a:xfrm>
            <a:off x="0" y="2368268"/>
            <a:ext cx="12192000" cy="4458433"/>
          </a:xfrm>
          <a:prstGeom prst="rect">
            <a:avLst/>
          </a:prstGeom>
          <a:noFill/>
          <a:ln>
            <a:noFill/>
          </a:ln>
        </p:spPr>
      </p:pic>
      <p:pic>
        <p:nvPicPr>
          <p:cNvPr id="203" name="Google Shape;203;p34"/>
          <p:cNvPicPr preferRelativeResize="0"/>
          <p:nvPr/>
        </p:nvPicPr>
        <p:blipFill>
          <a:blip r:embed="rId4">
            <a:alphaModFix/>
          </a:blip>
          <a:stretch>
            <a:fillRect/>
          </a:stretch>
        </p:blipFill>
        <p:spPr>
          <a:xfrm>
            <a:off x="491234" y="845032"/>
            <a:ext cx="11247604" cy="1584800"/>
          </a:xfrm>
          <a:prstGeom prst="rect">
            <a:avLst/>
          </a:prstGeom>
          <a:noFill/>
          <a:ln>
            <a:noFill/>
          </a:ln>
        </p:spPr>
      </p:pic>
      <p:sp>
        <p:nvSpPr>
          <p:cNvPr id="204" name="Google Shape;204;p34"/>
          <p:cNvSpPr txBox="1"/>
          <p:nvPr/>
        </p:nvSpPr>
        <p:spPr>
          <a:xfrm>
            <a:off x="4174435" y="24399"/>
            <a:ext cx="6387227" cy="820633"/>
          </a:xfrm>
          <a:prstGeom prst="rect">
            <a:avLst/>
          </a:prstGeom>
          <a:noFill/>
          <a:ln>
            <a:noFill/>
          </a:ln>
        </p:spPr>
        <p:txBody>
          <a:bodyPr spcFirstLastPara="1" wrap="square" lIns="121900" tIns="121900" rIns="121900" bIns="121900" anchor="t" anchorCtr="0">
            <a:spAutoFit/>
          </a:bodyPr>
          <a:lstStyle/>
          <a:p>
            <a:pPr marL="609585"/>
            <a:r>
              <a:rPr lang="en" sz="3733" dirty="0">
                <a:solidFill>
                  <a:schemeClr val="bg1"/>
                </a:solidFill>
                <a:latin typeface="Luckiest Guy"/>
                <a:ea typeface="Luckiest Guy"/>
                <a:cs typeface="Luckiest Guy"/>
                <a:sym typeface="Luckiest Guy"/>
              </a:rPr>
              <a:t>Hint: T, S, T,  T, S, T+S, S</a:t>
            </a:r>
            <a:endParaRPr sz="3333" dirty="0">
              <a:solidFill>
                <a:schemeClr val="bg1"/>
              </a:solidFill>
              <a:latin typeface="Luckiest Guy"/>
              <a:ea typeface="Luckiest Guy"/>
              <a:cs typeface="Luckiest Guy"/>
              <a:sym typeface="Luckiest Guy"/>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p:nvPr/>
        </p:nvSpPr>
        <p:spPr>
          <a:xfrm>
            <a:off x="1149136" y="1980980"/>
            <a:ext cx="10236400" cy="763600"/>
          </a:xfrm>
          <a:prstGeom prst="rect">
            <a:avLst/>
          </a:prstGeom>
          <a:noFill/>
          <a:ln>
            <a:noFill/>
          </a:ln>
        </p:spPr>
        <p:txBody>
          <a:bodyPr spcFirstLastPara="1" wrap="square" lIns="121900" tIns="121900" rIns="121900" bIns="121900" anchor="t" anchorCtr="0">
            <a:noAutofit/>
          </a:bodyPr>
          <a:lstStyle/>
          <a:p>
            <a:pPr algn="ctr"/>
            <a:r>
              <a:rPr lang="en" sz="2933" dirty="0">
                <a:latin typeface="Architects Daughter"/>
                <a:ea typeface="Architects Daughter"/>
                <a:cs typeface="Architects Daughter"/>
                <a:sym typeface="Architects Daughter"/>
              </a:rPr>
              <a:t>E Harmonic Minor scale</a:t>
            </a:r>
            <a:endParaRPr sz="2133" i="1" dirty="0">
              <a:solidFill>
                <a:srgbClr val="0000FF"/>
              </a:solidFill>
              <a:latin typeface="Architects Daughter"/>
              <a:ea typeface="Architects Daughter"/>
              <a:cs typeface="Architects Daughter"/>
              <a:sym typeface="Architects Daughter"/>
            </a:endParaRPr>
          </a:p>
        </p:txBody>
      </p:sp>
      <p:pic>
        <p:nvPicPr>
          <p:cNvPr id="210" name="Google Shape;210;p35"/>
          <p:cNvPicPr preferRelativeResize="0"/>
          <p:nvPr/>
        </p:nvPicPr>
        <p:blipFill>
          <a:blip r:embed="rId3">
            <a:alphaModFix/>
          </a:blip>
          <a:stretch>
            <a:fillRect/>
          </a:stretch>
        </p:blipFill>
        <p:spPr>
          <a:xfrm>
            <a:off x="643534" y="3554630"/>
            <a:ext cx="11247604" cy="1452537"/>
          </a:xfrm>
          <a:prstGeom prst="rect">
            <a:avLst/>
          </a:prstGeom>
          <a:noFill/>
          <a:ln>
            <a:noFill/>
          </a:ln>
        </p:spPr>
      </p:pic>
      <p:pic>
        <p:nvPicPr>
          <p:cNvPr id="5" name="Picture 4" descr="Shape, arrow&#10;&#10;Description automatically generated">
            <a:extLst>
              <a:ext uri="{FF2B5EF4-FFF2-40B4-BE49-F238E27FC236}">
                <a16:creationId xmlns:a16="http://schemas.microsoft.com/office/drawing/2014/main" id="{28AC4010-CE3B-400D-A812-91B50107888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3534" y="840314"/>
            <a:ext cx="2299919" cy="229991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5"/>
        <p:cNvGrpSpPr/>
        <p:nvPr/>
      </p:nvGrpSpPr>
      <p:grpSpPr>
        <a:xfrm>
          <a:off x="0" y="0"/>
          <a:ext cx="0" cy="0"/>
          <a:chOff x="0" y="0"/>
          <a:chExt cx="0" cy="0"/>
        </a:xfrm>
      </p:grpSpPr>
      <p:sp>
        <p:nvSpPr>
          <p:cNvPr id="216" name="Google Shape;216;p36"/>
          <p:cNvSpPr txBox="1">
            <a:spLocks noGrp="1"/>
          </p:cNvSpPr>
          <p:nvPr>
            <p:ph type="title"/>
          </p:nvPr>
        </p:nvSpPr>
        <p:spPr>
          <a:xfrm>
            <a:off x="831200" y="221433"/>
            <a:ext cx="11360800" cy="763600"/>
          </a:xfrm>
          <a:prstGeom prst="rect">
            <a:avLst/>
          </a:prstGeom>
        </p:spPr>
        <p:txBody>
          <a:bodyPr spcFirstLastPara="1" vert="horz" wrap="square" lIns="121900" tIns="121900" rIns="121900" bIns="121900" rtlCol="0" anchor="t" anchorCtr="0">
            <a:noAutofit/>
          </a:bodyPr>
          <a:lstStyle/>
          <a:p>
            <a:r>
              <a:rPr lang="en" sz="3600" dirty="0">
                <a:solidFill>
                  <a:schemeClr val="bg1"/>
                </a:solidFill>
              </a:rPr>
              <a:t>Let’s Annotate, Practice filling in the missing accidentals</a:t>
            </a:r>
            <a:endParaRPr sz="3600" dirty="0">
              <a:solidFill>
                <a:schemeClr val="bg1"/>
              </a:solidFill>
            </a:endParaRPr>
          </a:p>
        </p:txBody>
      </p:sp>
      <p:sp>
        <p:nvSpPr>
          <p:cNvPr id="217" name="Google Shape;217;p36"/>
          <p:cNvSpPr txBox="1">
            <a:spLocks noGrp="1"/>
          </p:cNvSpPr>
          <p:nvPr>
            <p:ph type="body" idx="1"/>
          </p:nvPr>
        </p:nvSpPr>
        <p:spPr>
          <a:xfrm>
            <a:off x="140400" y="1045900"/>
            <a:ext cx="2117200" cy="5604800"/>
          </a:xfrm>
          <a:prstGeom prst="rect">
            <a:avLst/>
          </a:prstGeom>
        </p:spPr>
        <p:txBody>
          <a:bodyPr spcFirstLastPara="1" vert="horz" wrap="square" lIns="121900" tIns="121900" rIns="121900" bIns="121900" rtlCol="0" anchor="t" anchorCtr="0">
            <a:noAutofit/>
          </a:bodyPr>
          <a:lstStyle/>
          <a:p>
            <a:pPr marL="0" indent="0">
              <a:buNone/>
            </a:pPr>
            <a:r>
              <a:rPr lang="en" dirty="0"/>
              <a:t>C nat minor</a:t>
            </a:r>
            <a:endParaRPr dirty="0"/>
          </a:p>
          <a:p>
            <a:pPr marL="0" indent="0">
              <a:spcBef>
                <a:spcPts val="2133"/>
              </a:spcBef>
              <a:buNone/>
            </a:pPr>
            <a:endParaRPr dirty="0"/>
          </a:p>
          <a:p>
            <a:pPr marL="0" indent="0">
              <a:spcBef>
                <a:spcPts val="2133"/>
              </a:spcBef>
              <a:buNone/>
            </a:pPr>
            <a:r>
              <a:rPr lang="en" dirty="0"/>
              <a:t>B nat minor</a:t>
            </a:r>
            <a:endParaRPr dirty="0"/>
          </a:p>
          <a:p>
            <a:pPr marL="0" indent="0">
              <a:spcBef>
                <a:spcPts val="2133"/>
              </a:spcBef>
              <a:buNone/>
            </a:pPr>
            <a:endParaRPr dirty="0"/>
          </a:p>
          <a:p>
            <a:pPr marL="0" indent="0">
              <a:spcBef>
                <a:spcPts val="2133"/>
              </a:spcBef>
              <a:buNone/>
            </a:pPr>
            <a:r>
              <a:rPr lang="en" dirty="0"/>
              <a:t>C Har minor</a:t>
            </a:r>
            <a:endParaRPr dirty="0"/>
          </a:p>
          <a:p>
            <a:pPr marL="0" indent="0">
              <a:spcBef>
                <a:spcPts val="2133"/>
              </a:spcBef>
              <a:buNone/>
            </a:pPr>
            <a:endParaRPr dirty="0"/>
          </a:p>
          <a:p>
            <a:pPr marL="0" indent="0">
              <a:spcBef>
                <a:spcPts val="2133"/>
              </a:spcBef>
              <a:buClr>
                <a:schemeClr val="dk1"/>
              </a:buClr>
              <a:buSzPts val="1100"/>
              <a:buNone/>
            </a:pPr>
            <a:endParaRPr lang="en" sz="1200" dirty="0"/>
          </a:p>
          <a:p>
            <a:pPr marL="0" indent="0">
              <a:spcBef>
                <a:spcPts val="2133"/>
              </a:spcBef>
              <a:buClr>
                <a:schemeClr val="dk1"/>
              </a:buClr>
              <a:buSzPts val="1100"/>
              <a:buNone/>
            </a:pPr>
            <a:r>
              <a:rPr lang="en" dirty="0"/>
              <a:t>B Har minor</a:t>
            </a:r>
            <a:endParaRPr dirty="0"/>
          </a:p>
          <a:p>
            <a:pPr marL="0" indent="0">
              <a:spcBef>
                <a:spcPts val="2133"/>
              </a:spcBef>
              <a:buNone/>
            </a:pPr>
            <a:endParaRPr dirty="0"/>
          </a:p>
          <a:p>
            <a:pPr marL="0" indent="0">
              <a:spcBef>
                <a:spcPts val="2133"/>
              </a:spcBef>
              <a:buNone/>
            </a:pPr>
            <a:endParaRPr dirty="0"/>
          </a:p>
          <a:p>
            <a:pPr marL="0" indent="0">
              <a:spcBef>
                <a:spcPts val="2133"/>
              </a:spcBef>
              <a:spcAft>
                <a:spcPts val="2133"/>
              </a:spcAft>
              <a:buNone/>
            </a:pPr>
            <a:endParaRPr dirty="0"/>
          </a:p>
        </p:txBody>
      </p:sp>
      <p:pic>
        <p:nvPicPr>
          <p:cNvPr id="218" name="Google Shape;218;p36"/>
          <p:cNvPicPr preferRelativeResize="0"/>
          <p:nvPr/>
        </p:nvPicPr>
        <p:blipFill>
          <a:blip r:embed="rId3">
            <a:alphaModFix/>
          </a:blip>
          <a:stretch>
            <a:fillRect/>
          </a:stretch>
        </p:blipFill>
        <p:spPr>
          <a:xfrm>
            <a:off x="196000" y="1536622"/>
            <a:ext cx="3668467" cy="894079"/>
          </a:xfrm>
          <a:prstGeom prst="rect">
            <a:avLst/>
          </a:prstGeom>
          <a:noFill/>
          <a:ln>
            <a:noFill/>
          </a:ln>
        </p:spPr>
      </p:pic>
      <p:pic>
        <p:nvPicPr>
          <p:cNvPr id="219" name="Google Shape;219;p36"/>
          <p:cNvPicPr preferRelativeResize="0"/>
          <p:nvPr/>
        </p:nvPicPr>
        <p:blipFill>
          <a:blip r:embed="rId3">
            <a:alphaModFix/>
          </a:blip>
          <a:stretch>
            <a:fillRect/>
          </a:stretch>
        </p:blipFill>
        <p:spPr>
          <a:xfrm>
            <a:off x="274134" y="4208084"/>
            <a:ext cx="4071199" cy="992217"/>
          </a:xfrm>
          <a:prstGeom prst="rect">
            <a:avLst/>
          </a:prstGeom>
          <a:noFill/>
          <a:ln>
            <a:noFill/>
          </a:ln>
        </p:spPr>
      </p:pic>
      <p:pic>
        <p:nvPicPr>
          <p:cNvPr id="220" name="Google Shape;220;p36"/>
          <p:cNvPicPr preferRelativeResize="0"/>
          <p:nvPr/>
        </p:nvPicPr>
        <p:blipFill>
          <a:blip r:embed="rId4">
            <a:alphaModFix/>
          </a:blip>
          <a:stretch>
            <a:fillRect/>
          </a:stretch>
        </p:blipFill>
        <p:spPr>
          <a:xfrm>
            <a:off x="274133" y="2823268"/>
            <a:ext cx="4299679" cy="992233"/>
          </a:xfrm>
          <a:prstGeom prst="rect">
            <a:avLst/>
          </a:prstGeom>
          <a:noFill/>
          <a:ln>
            <a:noFill/>
          </a:ln>
        </p:spPr>
      </p:pic>
      <p:pic>
        <p:nvPicPr>
          <p:cNvPr id="221" name="Google Shape;221;p36"/>
          <p:cNvPicPr preferRelativeResize="0"/>
          <p:nvPr/>
        </p:nvPicPr>
        <p:blipFill>
          <a:blip r:embed="rId4">
            <a:alphaModFix/>
          </a:blip>
          <a:stretch>
            <a:fillRect/>
          </a:stretch>
        </p:blipFill>
        <p:spPr>
          <a:xfrm>
            <a:off x="274134" y="5812100"/>
            <a:ext cx="4071199" cy="772633"/>
          </a:xfrm>
          <a:prstGeom prst="rect">
            <a:avLst/>
          </a:prstGeom>
          <a:noFill/>
          <a:ln>
            <a:noFill/>
          </a:ln>
        </p:spPr>
      </p:pic>
      <p:sp>
        <p:nvSpPr>
          <p:cNvPr id="222" name="Google Shape;222;p36"/>
          <p:cNvSpPr txBox="1">
            <a:spLocks noGrp="1"/>
          </p:cNvSpPr>
          <p:nvPr>
            <p:ph type="body" idx="1"/>
          </p:nvPr>
        </p:nvSpPr>
        <p:spPr>
          <a:xfrm>
            <a:off x="6196734" y="1151400"/>
            <a:ext cx="3741200" cy="4555200"/>
          </a:xfrm>
          <a:prstGeom prst="rect">
            <a:avLst/>
          </a:prstGeom>
        </p:spPr>
        <p:txBody>
          <a:bodyPr spcFirstLastPara="1" vert="horz" wrap="square" lIns="121900" tIns="121900" rIns="121900" bIns="121900" rtlCol="0" anchor="t" anchorCtr="0">
            <a:noAutofit/>
          </a:bodyPr>
          <a:lstStyle/>
          <a:p>
            <a:pPr marL="0" indent="0">
              <a:buNone/>
            </a:pPr>
            <a:r>
              <a:rPr lang="en" dirty="0"/>
              <a:t>C# nat minor</a:t>
            </a:r>
            <a:endParaRPr dirty="0"/>
          </a:p>
          <a:p>
            <a:pPr marL="0" indent="0">
              <a:spcBef>
                <a:spcPts val="2133"/>
              </a:spcBef>
              <a:buNone/>
            </a:pPr>
            <a:endParaRPr dirty="0"/>
          </a:p>
          <a:p>
            <a:pPr marL="0" indent="0">
              <a:spcBef>
                <a:spcPts val="2133"/>
              </a:spcBef>
              <a:buNone/>
            </a:pPr>
            <a:r>
              <a:rPr lang="en" dirty="0"/>
              <a:t> F nat minor</a:t>
            </a:r>
            <a:endParaRPr dirty="0"/>
          </a:p>
          <a:p>
            <a:pPr marL="0" indent="0">
              <a:spcBef>
                <a:spcPts val="2133"/>
              </a:spcBef>
              <a:buNone/>
            </a:pPr>
            <a:endParaRPr dirty="0"/>
          </a:p>
          <a:p>
            <a:pPr marL="0" indent="0">
              <a:spcBef>
                <a:spcPts val="2133"/>
              </a:spcBef>
              <a:buNone/>
            </a:pPr>
            <a:r>
              <a:rPr lang="en" dirty="0"/>
              <a:t> C# Har minor</a:t>
            </a:r>
            <a:endParaRPr dirty="0"/>
          </a:p>
          <a:p>
            <a:pPr marL="0" indent="0">
              <a:spcBef>
                <a:spcPts val="2133"/>
              </a:spcBef>
              <a:buNone/>
            </a:pPr>
            <a:endParaRPr lang="en" sz="4000" dirty="0"/>
          </a:p>
          <a:p>
            <a:pPr marL="0" indent="0">
              <a:spcBef>
                <a:spcPts val="2133"/>
              </a:spcBef>
              <a:buNone/>
            </a:pPr>
            <a:r>
              <a:rPr lang="en" dirty="0"/>
              <a:t>F Har minor</a:t>
            </a:r>
            <a:endParaRPr dirty="0"/>
          </a:p>
          <a:p>
            <a:pPr marL="0" indent="0">
              <a:spcBef>
                <a:spcPts val="2133"/>
              </a:spcBef>
              <a:buNone/>
            </a:pPr>
            <a:endParaRPr dirty="0"/>
          </a:p>
          <a:p>
            <a:pPr marL="0" indent="0">
              <a:spcBef>
                <a:spcPts val="2133"/>
              </a:spcBef>
              <a:buNone/>
            </a:pPr>
            <a:endParaRPr dirty="0"/>
          </a:p>
          <a:p>
            <a:pPr marL="0" indent="0">
              <a:spcBef>
                <a:spcPts val="2133"/>
              </a:spcBef>
              <a:spcAft>
                <a:spcPts val="2133"/>
              </a:spcAft>
              <a:buNone/>
            </a:pPr>
            <a:endParaRPr dirty="0"/>
          </a:p>
        </p:txBody>
      </p:sp>
      <p:pic>
        <p:nvPicPr>
          <p:cNvPr id="223" name="Google Shape;223;p36"/>
          <p:cNvPicPr preferRelativeResize="0"/>
          <p:nvPr/>
        </p:nvPicPr>
        <p:blipFill>
          <a:blip r:embed="rId3">
            <a:alphaModFix/>
          </a:blip>
          <a:stretch>
            <a:fillRect/>
          </a:stretch>
        </p:blipFill>
        <p:spPr>
          <a:xfrm>
            <a:off x="6196734" y="1618732"/>
            <a:ext cx="4071256" cy="992233"/>
          </a:xfrm>
          <a:prstGeom prst="rect">
            <a:avLst/>
          </a:prstGeom>
          <a:noFill/>
          <a:ln>
            <a:noFill/>
          </a:ln>
        </p:spPr>
      </p:pic>
      <p:pic>
        <p:nvPicPr>
          <p:cNvPr id="224" name="Google Shape;224;p36"/>
          <p:cNvPicPr preferRelativeResize="0"/>
          <p:nvPr/>
        </p:nvPicPr>
        <p:blipFill>
          <a:blip r:embed="rId3">
            <a:alphaModFix/>
          </a:blip>
          <a:stretch>
            <a:fillRect/>
          </a:stretch>
        </p:blipFill>
        <p:spPr>
          <a:xfrm>
            <a:off x="6196734" y="4247035"/>
            <a:ext cx="4071256" cy="992233"/>
          </a:xfrm>
          <a:prstGeom prst="rect">
            <a:avLst/>
          </a:prstGeom>
          <a:noFill/>
          <a:ln>
            <a:noFill/>
          </a:ln>
        </p:spPr>
      </p:pic>
      <p:pic>
        <p:nvPicPr>
          <p:cNvPr id="225" name="Google Shape;225;p36"/>
          <p:cNvPicPr preferRelativeResize="0"/>
          <p:nvPr/>
        </p:nvPicPr>
        <p:blipFill>
          <a:blip r:embed="rId5">
            <a:alphaModFix/>
          </a:blip>
          <a:stretch>
            <a:fillRect/>
          </a:stretch>
        </p:blipFill>
        <p:spPr>
          <a:xfrm>
            <a:off x="6261034" y="2935987"/>
            <a:ext cx="4299631" cy="992233"/>
          </a:xfrm>
          <a:prstGeom prst="rect">
            <a:avLst/>
          </a:prstGeom>
          <a:noFill/>
          <a:ln>
            <a:noFill/>
          </a:ln>
        </p:spPr>
      </p:pic>
      <p:pic>
        <p:nvPicPr>
          <p:cNvPr id="226" name="Google Shape;226;p36"/>
          <p:cNvPicPr preferRelativeResize="0"/>
          <p:nvPr/>
        </p:nvPicPr>
        <p:blipFill>
          <a:blip r:embed="rId5">
            <a:alphaModFix/>
          </a:blip>
          <a:stretch>
            <a:fillRect/>
          </a:stretch>
        </p:blipFill>
        <p:spPr>
          <a:xfrm>
            <a:off x="6261033" y="5658467"/>
            <a:ext cx="4299631" cy="99223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234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13013-2972-4B37-A65F-D0780228E781}"/>
              </a:ext>
            </a:extLst>
          </p:cNvPr>
          <p:cNvSpPr>
            <a:spLocks noGrp="1"/>
          </p:cNvSpPr>
          <p:nvPr>
            <p:ph type="ctrTitle"/>
          </p:nvPr>
        </p:nvSpPr>
        <p:spPr/>
        <p:txBody>
          <a:bodyPr/>
          <a:lstStyle/>
          <a:p>
            <a:r>
              <a:rPr lang="en-CA" dirty="0"/>
              <a:t>LESSON 3</a:t>
            </a:r>
          </a:p>
        </p:txBody>
      </p:sp>
      <p:sp>
        <p:nvSpPr>
          <p:cNvPr id="5" name="Subtitle 4">
            <a:extLst>
              <a:ext uri="{FF2B5EF4-FFF2-40B4-BE49-F238E27FC236}">
                <a16:creationId xmlns:a16="http://schemas.microsoft.com/office/drawing/2014/main" id="{6F0A468A-B57D-41AF-96C7-96962FC561B5}"/>
              </a:ext>
            </a:extLst>
          </p:cNvPr>
          <p:cNvSpPr>
            <a:spLocks noGrp="1"/>
          </p:cNvSpPr>
          <p:nvPr>
            <p:ph type="subTitle" idx="1"/>
          </p:nvPr>
        </p:nvSpPr>
        <p:spPr/>
        <p:txBody>
          <a:bodyPr/>
          <a:lstStyle/>
          <a:p>
            <a:r>
              <a:rPr lang="en" sz="4000" dirty="0">
                <a:latin typeface="Architects Daughter"/>
                <a:ea typeface="Architects Daughter"/>
                <a:cs typeface="Architects Daughter"/>
                <a:sym typeface="Architects Daughter"/>
              </a:rPr>
              <a:t>Circle of Fifths and Using/Identifying Key Signatures</a:t>
            </a:r>
            <a:endParaRPr lang="en-CA" dirty="0"/>
          </a:p>
        </p:txBody>
      </p:sp>
    </p:spTree>
    <p:extLst>
      <p:ext uri="{BB962C8B-B14F-4D97-AF65-F5344CB8AC3E}">
        <p14:creationId xmlns:p14="http://schemas.microsoft.com/office/powerpoint/2010/main" val="21694975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Circle of Fifths</a:t>
            </a:r>
            <a:endParaRPr/>
          </a:p>
        </p:txBody>
      </p:sp>
      <p:sp>
        <p:nvSpPr>
          <p:cNvPr id="88" name="Google Shape;88;p18"/>
          <p:cNvSpPr txBox="1">
            <a:spLocks noGrp="1"/>
          </p:cNvSpPr>
          <p:nvPr>
            <p:ph type="body" idx="1"/>
          </p:nvPr>
        </p:nvSpPr>
        <p:spPr>
          <a:xfrm>
            <a:off x="231067" y="1586968"/>
            <a:ext cx="7320000" cy="4555200"/>
          </a:xfrm>
          <a:prstGeom prst="rect">
            <a:avLst/>
          </a:prstGeom>
        </p:spPr>
        <p:txBody>
          <a:bodyPr spcFirstLastPara="1" vert="horz" wrap="square" lIns="121900" tIns="121900" rIns="121900" bIns="121900" rtlCol="0" anchor="t" anchorCtr="0">
            <a:noAutofit/>
          </a:bodyPr>
          <a:lstStyle/>
          <a:p>
            <a:pPr marL="457200" indent="-457200">
              <a:lnSpc>
                <a:spcPct val="105833"/>
              </a:lnSpc>
              <a:buClr>
                <a:schemeClr val="dk1"/>
              </a:buClr>
              <a:buSzPts val="1100"/>
            </a:pPr>
            <a:r>
              <a:rPr lang="en" sz="2400" dirty="0">
                <a:solidFill>
                  <a:schemeClr val="dk1"/>
                </a:solidFill>
              </a:rPr>
              <a:t>The circle of fifths shows the relationship of one key to another by the number of sharps or flats in the key signature and the order in which the sharps and flats occur. </a:t>
            </a:r>
          </a:p>
          <a:p>
            <a:pPr marL="457200" indent="-457200">
              <a:lnSpc>
                <a:spcPct val="105833"/>
              </a:lnSpc>
              <a:buClr>
                <a:schemeClr val="dk1"/>
              </a:buClr>
              <a:buSzPts val="1100"/>
            </a:pPr>
            <a:r>
              <a:rPr lang="en" sz="2400" dirty="0">
                <a:solidFill>
                  <a:schemeClr val="dk1"/>
                </a:solidFill>
              </a:rPr>
              <a:t>The circle of fifths is divided like a pie. Each slice contains a major key, the key signature related to that major key, and the relative minor key of the major key. </a:t>
            </a:r>
          </a:p>
          <a:p>
            <a:pPr marL="457200" indent="-457200">
              <a:lnSpc>
                <a:spcPct val="105833"/>
              </a:lnSpc>
              <a:buClr>
                <a:schemeClr val="dk1"/>
              </a:buClr>
              <a:buSzPts val="1100"/>
            </a:pPr>
            <a:r>
              <a:rPr lang="en" sz="2400" dirty="0">
                <a:solidFill>
                  <a:schemeClr val="dk1"/>
                </a:solidFill>
              </a:rPr>
              <a:t>There are 12 different major keys therefore there are 12 slices in the circle of fifths. </a:t>
            </a:r>
            <a:endParaRPr sz="3600" dirty="0"/>
          </a:p>
        </p:txBody>
      </p:sp>
      <p:sp>
        <p:nvSpPr>
          <p:cNvPr id="89" name="Google Shape;89;p18"/>
          <p:cNvSpPr txBox="1"/>
          <p:nvPr/>
        </p:nvSpPr>
        <p:spPr>
          <a:xfrm>
            <a:off x="4242000" y="5650609"/>
            <a:ext cx="7950000" cy="523180"/>
          </a:xfrm>
          <a:prstGeom prst="rect">
            <a:avLst/>
          </a:prstGeom>
          <a:noFill/>
          <a:ln>
            <a:noFill/>
          </a:ln>
        </p:spPr>
        <p:txBody>
          <a:bodyPr spcFirstLastPara="1" wrap="square" lIns="121900" tIns="121900" rIns="121900" bIns="121900" anchor="t" anchorCtr="0">
            <a:spAutoFit/>
          </a:bodyPr>
          <a:lstStyle/>
          <a:p>
            <a:pPr algn="r"/>
            <a:r>
              <a:rPr lang="en" dirty="0"/>
              <a:t>Reference: </a:t>
            </a:r>
            <a:r>
              <a:rPr lang="en" u="sng" dirty="0">
                <a:solidFill>
                  <a:schemeClr val="hlink"/>
                </a:solidFill>
                <a:hlinkClick r:id="rId3"/>
              </a:rPr>
              <a:t>https://www.musical-u.com/learn/how-to-use-circle-fifths/</a:t>
            </a:r>
            <a:r>
              <a:rPr lang="en" dirty="0"/>
              <a:t> </a:t>
            </a:r>
            <a:endParaRPr dirty="0"/>
          </a:p>
        </p:txBody>
      </p:sp>
      <p:pic>
        <p:nvPicPr>
          <p:cNvPr id="90" name="Google Shape;90;p18"/>
          <p:cNvPicPr preferRelativeResize="0"/>
          <p:nvPr/>
        </p:nvPicPr>
        <p:blipFill>
          <a:blip r:embed="rId4">
            <a:alphaModFix/>
          </a:blip>
          <a:stretch>
            <a:fillRect/>
          </a:stretch>
        </p:blipFill>
        <p:spPr>
          <a:xfrm>
            <a:off x="7735613" y="306867"/>
            <a:ext cx="4052188" cy="1519567"/>
          </a:xfrm>
          <a:prstGeom prst="rect">
            <a:avLst/>
          </a:prstGeom>
          <a:noFill/>
          <a:ln>
            <a:noFill/>
          </a:ln>
        </p:spPr>
      </p:pic>
      <p:pic>
        <p:nvPicPr>
          <p:cNvPr id="3" name="Picture 2" descr="A picture containing clipart&#10;&#10;Description automatically generated">
            <a:extLst>
              <a:ext uri="{FF2B5EF4-FFF2-40B4-BE49-F238E27FC236}">
                <a16:creationId xmlns:a16="http://schemas.microsoft.com/office/drawing/2014/main" id="{14DC8CA5-C485-42A1-869C-629B7D27190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230130" y="2050570"/>
            <a:ext cx="3246253" cy="339799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4" name="Rectangle 103">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108" name="Freeform: Shape 107">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Google Shape;96;p19"/>
          <p:cNvPicPr preferRelativeResize="0"/>
          <p:nvPr/>
        </p:nvPicPr>
        <p:blipFill>
          <a:blip r:embed="rId3"/>
          <a:stretch>
            <a:fillRect/>
          </a:stretch>
        </p:blipFill>
        <p:spPr>
          <a:xfrm>
            <a:off x="410746" y="396086"/>
            <a:ext cx="6833273" cy="6309513"/>
          </a:xfrm>
          <a:prstGeom prst="rect">
            <a:avLst/>
          </a:prstGeom>
          <a:noFill/>
        </p:spPr>
      </p:pic>
      <p:sp>
        <p:nvSpPr>
          <p:cNvPr id="97" name="Google Shape;97;p19"/>
          <p:cNvSpPr txBox="1"/>
          <p:nvPr/>
        </p:nvSpPr>
        <p:spPr>
          <a:xfrm>
            <a:off x="7953829" y="1226457"/>
            <a:ext cx="4049485" cy="3844800"/>
          </a:xfrm>
          <a:prstGeom prst="rect">
            <a:avLst/>
          </a:prstGeom>
        </p:spPr>
        <p:txBody>
          <a:bodyPr spcFirstLastPara="1" vert="horz" lIns="91440" tIns="45720" rIns="91440" bIns="45720" rtlCol="0" anchorCtr="0">
            <a:normAutofit fontScale="92500" lnSpcReduction="20000"/>
          </a:bodyPr>
          <a:lstStyle/>
          <a:p>
            <a:pPr indent="-228600">
              <a:lnSpc>
                <a:spcPct val="90000"/>
              </a:lnSpc>
              <a:spcAft>
                <a:spcPts val="600"/>
              </a:spcAft>
              <a:buClr>
                <a:schemeClr val="dk1"/>
              </a:buClr>
              <a:buSzPts val="1100"/>
              <a:buFont typeface="Arial" panose="020B0604020202020204" pitchFamily="34" charset="0"/>
              <a:buChar char="•"/>
            </a:pPr>
            <a:r>
              <a:rPr lang="en-US" sz="2400" dirty="0">
                <a:solidFill>
                  <a:schemeClr val="tx1">
                    <a:alpha val="60000"/>
                  </a:schemeClr>
                </a:solidFill>
                <a:sym typeface="Architects Daughter"/>
              </a:rPr>
              <a:t>The circle of fifths gets its name because in order to move clockwise around the circle, an interval of a 5th is used. </a:t>
            </a:r>
            <a:br>
              <a:rPr lang="en-US" sz="2400" dirty="0">
                <a:solidFill>
                  <a:schemeClr val="tx1">
                    <a:alpha val="60000"/>
                  </a:schemeClr>
                </a:solidFill>
                <a:sym typeface="Architects Daughter"/>
              </a:rPr>
            </a:br>
            <a:endParaRPr lang="en-US" sz="2400" dirty="0">
              <a:solidFill>
                <a:schemeClr val="tx1">
                  <a:alpha val="60000"/>
                </a:schemeClr>
              </a:solidFill>
              <a:sym typeface="Architects Daughter"/>
            </a:endParaRPr>
          </a:p>
          <a:p>
            <a:pPr indent="-228600">
              <a:lnSpc>
                <a:spcPct val="90000"/>
              </a:lnSpc>
              <a:spcAft>
                <a:spcPts val="600"/>
              </a:spcAft>
              <a:buClr>
                <a:schemeClr val="dk1"/>
              </a:buClr>
              <a:buSzPts val="1100"/>
              <a:buFont typeface="Arial" panose="020B0604020202020204" pitchFamily="34" charset="0"/>
              <a:buChar char="•"/>
            </a:pPr>
            <a:r>
              <a:rPr lang="en-US" sz="2400" dirty="0">
                <a:solidFill>
                  <a:schemeClr val="tx1">
                    <a:alpha val="60000"/>
                  </a:schemeClr>
                </a:solidFill>
                <a:sym typeface="Architects Daughter"/>
              </a:rPr>
              <a:t>In addition to being divided into 12 slices, the circle of fifths is essentially divided into two portions. </a:t>
            </a:r>
            <a:br>
              <a:rPr lang="en-US" sz="2400" dirty="0">
                <a:solidFill>
                  <a:schemeClr val="tx1">
                    <a:alpha val="60000"/>
                  </a:schemeClr>
                </a:solidFill>
                <a:sym typeface="Architects Daughter"/>
              </a:rPr>
            </a:br>
            <a:endParaRPr lang="en-US" sz="2400" dirty="0">
              <a:solidFill>
                <a:schemeClr val="tx1">
                  <a:alpha val="60000"/>
                </a:schemeClr>
              </a:solidFill>
              <a:sym typeface="Architects Daughter"/>
            </a:endParaRPr>
          </a:p>
          <a:p>
            <a:pPr indent="-228600">
              <a:lnSpc>
                <a:spcPct val="90000"/>
              </a:lnSpc>
              <a:spcAft>
                <a:spcPts val="600"/>
              </a:spcAft>
              <a:buClr>
                <a:schemeClr val="dk1"/>
              </a:buClr>
              <a:buSzPts val="1100"/>
              <a:buFont typeface="Arial" panose="020B0604020202020204" pitchFamily="34" charset="0"/>
              <a:buChar char="•"/>
            </a:pPr>
            <a:r>
              <a:rPr lang="en-US" sz="2400" dirty="0">
                <a:solidFill>
                  <a:schemeClr val="tx1">
                    <a:alpha val="60000"/>
                  </a:schemeClr>
                </a:solidFill>
                <a:sym typeface="Architects Daughter"/>
              </a:rPr>
              <a:t>The right portion of the circle contains all the keys that use sharps. The left portion of the circle contains all the keys that use flats.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6"/>
        <p:cNvGrpSpPr/>
        <p:nvPr/>
      </p:nvGrpSpPr>
      <p:grpSpPr>
        <a:xfrm>
          <a:off x="0" y="0"/>
          <a:ext cx="0" cy="0"/>
          <a:chOff x="0" y="0"/>
          <a:chExt cx="0" cy="0"/>
        </a:xfrm>
      </p:grpSpPr>
      <p:pic>
        <p:nvPicPr>
          <p:cNvPr id="107" name="Google Shape;107;p21"/>
          <p:cNvPicPr preferRelativeResize="0"/>
          <p:nvPr/>
        </p:nvPicPr>
        <p:blipFill rotWithShape="1">
          <a:blip r:embed="rId3">
            <a:alphaModFix/>
          </a:blip>
          <a:srcRect t="11764" b="10788"/>
          <a:stretch/>
        </p:blipFill>
        <p:spPr>
          <a:xfrm>
            <a:off x="2680308" y="0"/>
            <a:ext cx="6831376" cy="6858000"/>
          </a:xfrm>
          <a:prstGeom prst="rect">
            <a:avLst/>
          </a:prstGeom>
          <a:noFill/>
          <a:ln>
            <a:noFill/>
          </a:ln>
        </p:spPr>
      </p:pic>
      <p:cxnSp>
        <p:nvCxnSpPr>
          <p:cNvPr id="108" name="Google Shape;108;p21"/>
          <p:cNvCxnSpPr/>
          <p:nvPr/>
        </p:nvCxnSpPr>
        <p:spPr>
          <a:xfrm flipH="1">
            <a:off x="5067500" y="5085300"/>
            <a:ext cx="286400" cy="573200"/>
          </a:xfrm>
          <a:prstGeom prst="straightConnector1">
            <a:avLst/>
          </a:prstGeom>
          <a:noFill/>
          <a:ln w="9525" cap="flat" cmpd="sng">
            <a:solidFill>
              <a:schemeClr val="dk2"/>
            </a:solidFill>
            <a:prstDash val="solid"/>
            <a:round/>
            <a:headEnd type="none" w="med" len="med"/>
            <a:tailEnd type="none" w="med" len="med"/>
          </a:ln>
        </p:spPr>
      </p:cxnSp>
      <p:cxnSp>
        <p:nvCxnSpPr>
          <p:cNvPr id="109" name="Google Shape;109;p21"/>
          <p:cNvCxnSpPr/>
          <p:nvPr/>
        </p:nvCxnSpPr>
        <p:spPr>
          <a:xfrm flipH="1">
            <a:off x="6286700" y="5491700"/>
            <a:ext cx="286400" cy="573200"/>
          </a:xfrm>
          <a:prstGeom prst="straightConnector1">
            <a:avLst/>
          </a:prstGeom>
          <a:noFill/>
          <a:ln w="9525" cap="flat" cmpd="sng">
            <a:solidFill>
              <a:schemeClr val="dk2"/>
            </a:solidFill>
            <a:prstDash val="solid"/>
            <a:round/>
            <a:headEnd type="none" w="med" len="med"/>
            <a:tailEnd type="none" w="med" len="med"/>
          </a:ln>
        </p:spPr>
      </p:cxnSp>
      <p:cxnSp>
        <p:nvCxnSpPr>
          <p:cNvPr id="110" name="Google Shape;110;p21"/>
          <p:cNvCxnSpPr/>
          <p:nvPr/>
        </p:nvCxnSpPr>
        <p:spPr>
          <a:xfrm flipH="1">
            <a:off x="7404300" y="5186900"/>
            <a:ext cx="286400" cy="573200"/>
          </a:xfrm>
          <a:prstGeom prst="straightConnector1">
            <a:avLst/>
          </a:prstGeom>
          <a:noFill/>
          <a:ln w="9525" cap="flat" cmpd="sng">
            <a:solidFill>
              <a:schemeClr val="dk2"/>
            </a:solidFill>
            <a:prstDash val="solid"/>
            <a:round/>
            <a:headEnd type="none" w="med" len="med"/>
            <a:tailEnd type="none" w="med" len="med"/>
          </a:ln>
        </p:spPr>
      </p:cxnSp>
      <p:sp>
        <p:nvSpPr>
          <p:cNvPr id="2" name="TextBox 1">
            <a:extLst>
              <a:ext uri="{FF2B5EF4-FFF2-40B4-BE49-F238E27FC236}">
                <a16:creationId xmlns:a16="http://schemas.microsoft.com/office/drawing/2014/main" id="{26E2D0FD-33A0-4C44-B64F-247AD71B9A9B}"/>
              </a:ext>
            </a:extLst>
          </p:cNvPr>
          <p:cNvSpPr txBox="1"/>
          <p:nvPr/>
        </p:nvSpPr>
        <p:spPr>
          <a:xfrm>
            <a:off x="304801" y="424070"/>
            <a:ext cx="2802434" cy="369332"/>
          </a:xfrm>
          <a:prstGeom prst="rect">
            <a:avLst/>
          </a:prstGeom>
          <a:noFill/>
        </p:spPr>
        <p:txBody>
          <a:bodyPr wrap="none" rtlCol="0">
            <a:spAutoFit/>
          </a:bodyPr>
          <a:lstStyle/>
          <a:p>
            <a:r>
              <a:rPr lang="en-CA" dirty="0"/>
              <a:t>Let’s Work this out together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0737-917E-4D6D-A288-F9C682C40785}"/>
              </a:ext>
            </a:extLst>
          </p:cNvPr>
          <p:cNvSpPr>
            <a:spLocks noGrp="1"/>
          </p:cNvSpPr>
          <p:nvPr>
            <p:ph type="title"/>
          </p:nvPr>
        </p:nvSpPr>
        <p:spPr/>
        <p:txBody>
          <a:bodyPr/>
          <a:lstStyle/>
          <a:p>
            <a:r>
              <a:rPr lang="en-CA" dirty="0"/>
              <a:t>Another way</a:t>
            </a:r>
          </a:p>
        </p:txBody>
      </p:sp>
      <p:sp>
        <p:nvSpPr>
          <p:cNvPr id="3" name="Text Placeholder 2">
            <a:extLst>
              <a:ext uri="{FF2B5EF4-FFF2-40B4-BE49-F238E27FC236}">
                <a16:creationId xmlns:a16="http://schemas.microsoft.com/office/drawing/2014/main" id="{23E52F70-B364-49B4-9A18-2577EC1AC9DA}"/>
              </a:ext>
            </a:extLst>
          </p:cNvPr>
          <p:cNvSpPr>
            <a:spLocks noGrp="1"/>
          </p:cNvSpPr>
          <p:nvPr>
            <p:ph type="body" idx="1"/>
          </p:nvPr>
        </p:nvSpPr>
        <p:spPr>
          <a:xfrm>
            <a:off x="415600" y="1399607"/>
            <a:ext cx="11577617" cy="4555200"/>
          </a:xfrm>
        </p:spPr>
        <p:txBody>
          <a:bodyPr/>
          <a:lstStyle/>
          <a:p>
            <a:r>
              <a:rPr lang="en-CA" dirty="0"/>
              <a:t>The circle of Fifths can be time consuming, although the most information rich method of finding out key signatures for both major and minor keys.</a:t>
            </a:r>
          </a:p>
          <a:p>
            <a:r>
              <a:rPr lang="en-CA" dirty="0"/>
              <a:t>There is another way to quickly determine a Major Key Signature</a:t>
            </a:r>
          </a:p>
          <a:p>
            <a:pPr lvl="1">
              <a:spcBef>
                <a:spcPts val="600"/>
              </a:spcBef>
            </a:pPr>
            <a:r>
              <a:rPr lang="en-CA" sz="2000" dirty="0"/>
              <a:t>Use the order of sharps and flats that you already have memorized from Lv. 1</a:t>
            </a:r>
          </a:p>
          <a:p>
            <a:pPr lvl="1">
              <a:spcBef>
                <a:spcPts val="600"/>
              </a:spcBef>
            </a:pPr>
            <a:r>
              <a:rPr lang="en-CA" sz="2000" dirty="0"/>
              <a:t>Use C as 0 (no sharps/flats) , then number to the right, when you reach the end, loop around.</a:t>
            </a:r>
          </a:p>
          <a:p>
            <a:pPr lvl="1">
              <a:spcBef>
                <a:spcPts val="600"/>
              </a:spcBef>
            </a:pPr>
            <a:r>
              <a:rPr lang="en-CA" sz="2000" dirty="0"/>
              <a:t>You now have a list of Key Signatures and the number of b’s or #’s. *When you loop around the key also has a b or # in its name. </a:t>
            </a:r>
          </a:p>
          <a:p>
            <a:pPr lvl="1">
              <a:spcBef>
                <a:spcPts val="600"/>
              </a:spcBef>
            </a:pPr>
            <a:r>
              <a:rPr lang="en-CA" sz="2000" dirty="0"/>
              <a:t>Just remember that C# Major has 7#’s and </a:t>
            </a:r>
            <a:r>
              <a:rPr lang="en-CA" sz="2000" dirty="0" err="1"/>
              <a:t>Cb</a:t>
            </a:r>
            <a:r>
              <a:rPr lang="en-CA" sz="2000" dirty="0"/>
              <a:t> Major has 7b’s</a:t>
            </a:r>
          </a:p>
          <a:p>
            <a:endParaRPr lang="en-CA" dirty="0"/>
          </a:p>
          <a:p>
            <a:endParaRPr lang="en-CA" dirty="0"/>
          </a:p>
        </p:txBody>
      </p:sp>
      <p:pic>
        <p:nvPicPr>
          <p:cNvPr id="4" name="Google Shape;90;p18">
            <a:extLst>
              <a:ext uri="{FF2B5EF4-FFF2-40B4-BE49-F238E27FC236}">
                <a16:creationId xmlns:a16="http://schemas.microsoft.com/office/drawing/2014/main" id="{00007707-FE75-431D-9295-CBF1868D4866}"/>
              </a:ext>
            </a:extLst>
          </p:cNvPr>
          <p:cNvPicPr preferRelativeResize="0"/>
          <p:nvPr/>
        </p:nvPicPr>
        <p:blipFill rotWithShape="1">
          <a:blip r:embed="rId2">
            <a:alphaModFix/>
          </a:blip>
          <a:srcRect t="12367" b="49261"/>
          <a:stretch/>
        </p:blipFill>
        <p:spPr>
          <a:xfrm>
            <a:off x="632447" y="5029819"/>
            <a:ext cx="4052188" cy="583095"/>
          </a:xfrm>
          <a:prstGeom prst="rect">
            <a:avLst/>
          </a:prstGeom>
          <a:noFill/>
          <a:ln>
            <a:noFill/>
          </a:ln>
        </p:spPr>
      </p:pic>
      <p:pic>
        <p:nvPicPr>
          <p:cNvPr id="5" name="Google Shape;90;p18">
            <a:extLst>
              <a:ext uri="{FF2B5EF4-FFF2-40B4-BE49-F238E27FC236}">
                <a16:creationId xmlns:a16="http://schemas.microsoft.com/office/drawing/2014/main" id="{1F95DDF5-92CD-49B3-B41F-F3957A01E7DE}"/>
              </a:ext>
            </a:extLst>
          </p:cNvPr>
          <p:cNvPicPr preferRelativeResize="0"/>
          <p:nvPr/>
        </p:nvPicPr>
        <p:blipFill rotWithShape="1">
          <a:blip r:embed="rId2">
            <a:alphaModFix/>
          </a:blip>
          <a:srcRect t="48863" b="12765"/>
          <a:stretch/>
        </p:blipFill>
        <p:spPr>
          <a:xfrm>
            <a:off x="6814587" y="5029819"/>
            <a:ext cx="4052188" cy="583095"/>
          </a:xfrm>
          <a:prstGeom prst="rect">
            <a:avLst/>
          </a:prstGeom>
          <a:noFill/>
          <a:ln>
            <a:noFill/>
          </a:ln>
        </p:spPr>
      </p:pic>
      <p:sp>
        <p:nvSpPr>
          <p:cNvPr id="6" name="TextBox 5">
            <a:extLst>
              <a:ext uri="{FF2B5EF4-FFF2-40B4-BE49-F238E27FC236}">
                <a16:creationId xmlns:a16="http://schemas.microsoft.com/office/drawing/2014/main" id="{35E10EBE-7F54-4A4C-8F58-2E2A95F50D65}"/>
              </a:ext>
            </a:extLst>
          </p:cNvPr>
          <p:cNvSpPr txBox="1"/>
          <p:nvPr/>
        </p:nvSpPr>
        <p:spPr>
          <a:xfrm>
            <a:off x="1325225" y="4465432"/>
            <a:ext cx="3082895" cy="769441"/>
          </a:xfrm>
          <a:prstGeom prst="rect">
            <a:avLst/>
          </a:prstGeom>
          <a:noFill/>
        </p:spPr>
        <p:txBody>
          <a:bodyPr wrap="none" rtlCol="0">
            <a:spAutoFit/>
          </a:bodyPr>
          <a:lstStyle/>
          <a:p>
            <a:r>
              <a:rPr lang="en-CA" sz="4400" dirty="0"/>
              <a:t>6|0 1 2 3 4 5</a:t>
            </a:r>
          </a:p>
        </p:txBody>
      </p:sp>
      <p:sp>
        <p:nvSpPr>
          <p:cNvPr id="7" name="TextBox 6">
            <a:extLst>
              <a:ext uri="{FF2B5EF4-FFF2-40B4-BE49-F238E27FC236}">
                <a16:creationId xmlns:a16="http://schemas.microsoft.com/office/drawing/2014/main" id="{B3D7EC2E-0813-4A97-B37E-3F7102ED8EA0}"/>
              </a:ext>
            </a:extLst>
          </p:cNvPr>
          <p:cNvSpPr txBox="1"/>
          <p:nvPr/>
        </p:nvSpPr>
        <p:spPr>
          <a:xfrm>
            <a:off x="7606870" y="4353144"/>
            <a:ext cx="3082895" cy="769441"/>
          </a:xfrm>
          <a:prstGeom prst="rect">
            <a:avLst/>
          </a:prstGeom>
          <a:noFill/>
        </p:spPr>
        <p:txBody>
          <a:bodyPr wrap="none" rtlCol="0">
            <a:spAutoFit/>
          </a:bodyPr>
          <a:lstStyle/>
          <a:p>
            <a:r>
              <a:rPr lang="en-CA" sz="4400" dirty="0"/>
              <a:t>2 3 4 5 6|0 1</a:t>
            </a:r>
          </a:p>
        </p:txBody>
      </p:sp>
      <p:sp>
        <p:nvSpPr>
          <p:cNvPr id="8" name="TextBox 7">
            <a:extLst>
              <a:ext uri="{FF2B5EF4-FFF2-40B4-BE49-F238E27FC236}">
                <a16:creationId xmlns:a16="http://schemas.microsoft.com/office/drawing/2014/main" id="{26729BB5-5095-420D-8690-EAA0E92AF1D8}"/>
              </a:ext>
            </a:extLst>
          </p:cNvPr>
          <p:cNvSpPr txBox="1"/>
          <p:nvPr/>
        </p:nvSpPr>
        <p:spPr>
          <a:xfrm>
            <a:off x="1562567" y="5655554"/>
            <a:ext cx="2191947" cy="369332"/>
          </a:xfrm>
          <a:prstGeom prst="rect">
            <a:avLst/>
          </a:prstGeom>
          <a:noFill/>
        </p:spPr>
        <p:txBody>
          <a:bodyPr wrap="none" rtlCol="0">
            <a:spAutoFit/>
          </a:bodyPr>
          <a:lstStyle/>
          <a:p>
            <a:r>
              <a:rPr lang="en-CA" dirty="0"/>
              <a:t>Ex. F# Major has 6 #’s</a:t>
            </a:r>
          </a:p>
        </p:txBody>
      </p:sp>
      <p:sp>
        <p:nvSpPr>
          <p:cNvPr id="9" name="TextBox 8">
            <a:extLst>
              <a:ext uri="{FF2B5EF4-FFF2-40B4-BE49-F238E27FC236}">
                <a16:creationId xmlns:a16="http://schemas.microsoft.com/office/drawing/2014/main" id="{4EEEB671-4A0E-4F04-9101-851906999BEE}"/>
              </a:ext>
            </a:extLst>
          </p:cNvPr>
          <p:cNvSpPr txBox="1"/>
          <p:nvPr/>
        </p:nvSpPr>
        <p:spPr>
          <a:xfrm>
            <a:off x="8147081" y="5667707"/>
            <a:ext cx="2002471" cy="369332"/>
          </a:xfrm>
          <a:prstGeom prst="rect">
            <a:avLst/>
          </a:prstGeom>
          <a:noFill/>
        </p:spPr>
        <p:txBody>
          <a:bodyPr wrap="none" rtlCol="0">
            <a:spAutoFit/>
          </a:bodyPr>
          <a:lstStyle/>
          <a:p>
            <a:r>
              <a:rPr lang="en-CA" dirty="0"/>
              <a:t>Ex. F Major has 1 b </a:t>
            </a:r>
          </a:p>
        </p:txBody>
      </p:sp>
    </p:spTree>
    <p:extLst>
      <p:ext uri="{BB962C8B-B14F-4D97-AF65-F5344CB8AC3E}">
        <p14:creationId xmlns:p14="http://schemas.microsoft.com/office/powerpoint/2010/main" val="278280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415600" y="792147"/>
            <a:ext cx="11360800" cy="763600"/>
          </a:xfrm>
          <a:prstGeom prst="rect">
            <a:avLst/>
          </a:prstGeom>
        </p:spPr>
        <p:txBody>
          <a:bodyPr spcFirstLastPara="1" vert="horz" wrap="square" lIns="121900" tIns="121900" rIns="121900" bIns="121900" rtlCol="0" anchor="t" anchorCtr="0">
            <a:noAutofit/>
          </a:bodyPr>
          <a:lstStyle/>
          <a:p>
            <a:r>
              <a:rPr lang="en" sz="4933" dirty="0">
                <a:latin typeface="Luckiest Guy"/>
                <a:ea typeface="Luckiest Guy"/>
                <a:cs typeface="Luckiest Guy"/>
                <a:sym typeface="Luckiest Guy"/>
              </a:rPr>
              <a:t>Before We Begin!</a:t>
            </a:r>
            <a:endParaRPr sz="4933" dirty="0">
              <a:latin typeface="Luckiest Guy"/>
              <a:ea typeface="Luckiest Guy"/>
              <a:cs typeface="Luckiest Guy"/>
              <a:sym typeface="Luckiest Guy"/>
            </a:endParaRPr>
          </a:p>
        </p:txBody>
      </p:sp>
      <p:sp>
        <p:nvSpPr>
          <p:cNvPr id="131" name="Google Shape;131;p29"/>
          <p:cNvSpPr txBox="1">
            <a:spLocks noGrp="1"/>
          </p:cNvSpPr>
          <p:nvPr>
            <p:ph type="body" idx="1"/>
          </p:nvPr>
        </p:nvSpPr>
        <p:spPr>
          <a:xfrm>
            <a:off x="415600" y="1841433"/>
            <a:ext cx="11643878" cy="4555200"/>
          </a:xfrm>
          <a:prstGeom prst="rect">
            <a:avLst/>
          </a:prstGeom>
        </p:spPr>
        <p:txBody>
          <a:bodyPr spcFirstLastPara="1" vert="horz" wrap="square" lIns="121900" tIns="121900" rIns="121900" bIns="121900" rtlCol="0" anchor="t" anchorCtr="0">
            <a:noAutofit/>
          </a:bodyPr>
          <a:lstStyle/>
          <a:p>
            <a:pPr marL="0" indent="0">
              <a:buNone/>
            </a:pPr>
            <a:r>
              <a:rPr lang="en" sz="4000" dirty="0">
                <a:solidFill>
                  <a:srgbClr val="000000"/>
                </a:solidFill>
                <a:latin typeface="Architects Daughter"/>
                <a:ea typeface="Architects Daughter"/>
                <a:cs typeface="Architects Daughter"/>
                <a:sym typeface="Architects Daughter"/>
              </a:rPr>
              <a:t>You will need…</a:t>
            </a:r>
            <a:endParaRPr sz="4000" dirty="0">
              <a:solidFill>
                <a:srgbClr val="000000"/>
              </a:solidFill>
              <a:latin typeface="Architects Daughter"/>
              <a:ea typeface="Architects Daughter"/>
              <a:cs typeface="Architects Daughter"/>
              <a:sym typeface="Architects Daughter"/>
            </a:endParaRPr>
          </a:p>
          <a:p>
            <a:pPr marL="608965" indent="-558165">
              <a:spcBef>
                <a:spcPts val="2133"/>
              </a:spcBef>
              <a:buClr>
                <a:srgbClr val="000000"/>
              </a:buClr>
              <a:buSzPts val="3000"/>
              <a:buFont typeface="Architects Daughter"/>
              <a:buChar char="●"/>
            </a:pPr>
            <a:r>
              <a:rPr lang="en" sz="4000" dirty="0">
                <a:solidFill>
                  <a:srgbClr val="000000"/>
                </a:solidFill>
                <a:latin typeface="Architects Daughter"/>
                <a:ea typeface="Architects Daughter"/>
                <a:cs typeface="Architects Daughter"/>
                <a:sym typeface="Architects Daughter"/>
              </a:rPr>
              <a:t>Pencil </a:t>
            </a:r>
            <a:endParaRPr sz="4000" dirty="0">
              <a:solidFill>
                <a:srgbClr val="000000"/>
              </a:solidFill>
              <a:latin typeface="Architects Daughter"/>
              <a:ea typeface="Architects Daughter"/>
              <a:cs typeface="Architects Daughter"/>
            </a:endParaRPr>
          </a:p>
          <a:p>
            <a:pPr marL="608965" indent="-558165">
              <a:buClr>
                <a:srgbClr val="000000"/>
              </a:buClr>
              <a:buSzPts val="3000"/>
              <a:buFont typeface="Architects Daughter"/>
              <a:buChar char="●"/>
            </a:pPr>
            <a:r>
              <a:rPr lang="en" sz="4000" dirty="0">
                <a:solidFill>
                  <a:srgbClr val="000000"/>
                </a:solidFill>
                <a:latin typeface="Architects Daughter"/>
                <a:ea typeface="Architects Daughter"/>
                <a:cs typeface="Architects Daughter"/>
                <a:sym typeface="Architects Daughter"/>
              </a:rPr>
              <a:t>Paper and Staff Paper</a:t>
            </a:r>
            <a:endParaRPr sz="4000" dirty="0">
              <a:solidFill>
                <a:srgbClr val="000000"/>
              </a:solidFill>
              <a:latin typeface="Architects Daughter"/>
              <a:ea typeface="Architects Daughter"/>
              <a:cs typeface="Architects Daughter"/>
            </a:endParaRPr>
          </a:p>
          <a:p>
            <a:pPr marL="608965" indent="-558165">
              <a:buClr>
                <a:srgbClr val="000000"/>
              </a:buClr>
              <a:buSzPts val="3000"/>
              <a:buFont typeface="Architects Daughter"/>
              <a:buChar char="●"/>
            </a:pPr>
            <a:r>
              <a:rPr lang="en" sz="4000" dirty="0">
                <a:solidFill>
                  <a:srgbClr val="000000"/>
                </a:solidFill>
                <a:latin typeface="Architects Daughter"/>
                <a:ea typeface="Architects Daughter"/>
                <a:cs typeface="Architects Daughter"/>
                <a:sym typeface="Architects Daughter"/>
              </a:rPr>
              <a:t>Level 2 Theory Booklet (if possible)</a:t>
            </a:r>
            <a:endParaRPr sz="4000" dirty="0">
              <a:solidFill>
                <a:srgbClr val="000000"/>
              </a:solidFill>
              <a:latin typeface="Architects Daughter"/>
              <a:ea typeface="Architects Daughter"/>
              <a:cs typeface="Architects Daughter"/>
            </a:endParaRPr>
          </a:p>
          <a:p>
            <a:pPr marL="608965" indent="-558165">
              <a:buClr>
                <a:srgbClr val="000000"/>
              </a:buClr>
              <a:buSzPts val="3000"/>
              <a:buFont typeface="Architects Daughter"/>
              <a:buChar char="●"/>
            </a:pPr>
            <a:r>
              <a:rPr lang="en" sz="4000" dirty="0">
                <a:solidFill>
                  <a:srgbClr val="000000"/>
                </a:solidFill>
                <a:latin typeface="Architects Daughter"/>
                <a:ea typeface="Architects Daughter"/>
                <a:cs typeface="Architects Daughter"/>
                <a:sym typeface="Architects Daughter"/>
              </a:rPr>
              <a:t>Extra device or ability to open a tab </a:t>
            </a:r>
            <a:r>
              <a:rPr lang="en" sz="4000" dirty="0">
                <a:solidFill>
                  <a:schemeClr val="dk1"/>
                </a:solidFill>
                <a:latin typeface="Architects Daughter"/>
                <a:ea typeface="Architects Daughter"/>
                <a:cs typeface="Architects Daughter"/>
                <a:sym typeface="Architects Daughter"/>
              </a:rPr>
              <a:t>(if possible)</a:t>
            </a:r>
            <a:endParaRPr sz="4000" dirty="0">
              <a:solidFill>
                <a:srgbClr val="000000"/>
              </a:solidFill>
              <a:latin typeface="Architects Daughter"/>
              <a:ea typeface="Architects Daughter"/>
              <a:cs typeface="Architects Daughter"/>
            </a:endParaRPr>
          </a:p>
          <a:p>
            <a:pPr marL="0" indent="0">
              <a:spcBef>
                <a:spcPts val="2133"/>
              </a:spcBef>
              <a:spcAft>
                <a:spcPts val="2133"/>
              </a:spcAft>
              <a:buNone/>
            </a:pPr>
            <a:endParaRPr sz="4000" dirty="0">
              <a:solidFill>
                <a:srgbClr val="000000"/>
              </a:solidFill>
              <a:latin typeface="Architects Daughter"/>
              <a:ea typeface="Architects Daughter"/>
              <a:cs typeface="Architects Daughter"/>
              <a:sym typeface="Architects Daughter"/>
            </a:endParaRPr>
          </a:p>
        </p:txBody>
      </p:sp>
      <p:pic>
        <p:nvPicPr>
          <p:cNvPr id="3" name="Picture 2" descr="Icon&#10;&#10;Description automatically generated">
            <a:extLst>
              <a:ext uri="{FF2B5EF4-FFF2-40B4-BE49-F238E27FC236}">
                <a16:creationId xmlns:a16="http://schemas.microsoft.com/office/drawing/2014/main" id="{E5C79DEB-58D2-4D8F-BB5E-9847F4E81A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6329996" y="1127855"/>
            <a:ext cx="1831613" cy="1899551"/>
          </a:xfrm>
          <a:prstGeom prst="rect">
            <a:avLst/>
          </a:prstGeom>
        </p:spPr>
      </p:pic>
      <p:pic>
        <p:nvPicPr>
          <p:cNvPr id="6" name="Picture 5" descr="A picture containing text, dark&#10;&#10;Description automatically generated">
            <a:extLst>
              <a:ext uri="{FF2B5EF4-FFF2-40B4-BE49-F238E27FC236}">
                <a16:creationId xmlns:a16="http://schemas.microsoft.com/office/drawing/2014/main" id="{F489FB9F-A3BF-4ECD-99F2-2711546FF32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535528">
            <a:off x="9165742" y="1161824"/>
            <a:ext cx="2111211" cy="263387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Writing Major Scales using a Key Signature</a:t>
            </a:r>
            <a:endParaRPr/>
          </a:p>
        </p:txBody>
      </p:sp>
      <p:sp>
        <p:nvSpPr>
          <p:cNvPr id="127" name="Google Shape;127;p2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lnSpc>
                <a:spcPct val="105833"/>
              </a:lnSpc>
              <a:buClr>
                <a:schemeClr val="dk1"/>
              </a:buClr>
              <a:buSzPts val="1100"/>
              <a:buNone/>
            </a:pPr>
            <a:r>
              <a:rPr lang="en" sz="2267" dirty="0">
                <a:solidFill>
                  <a:schemeClr val="dk1"/>
                </a:solidFill>
              </a:rPr>
              <a:t>To write a major scale using a key signature: </a:t>
            </a:r>
            <a:endParaRPr sz="2267" dirty="0">
              <a:solidFill>
                <a:schemeClr val="dk1"/>
              </a:solidFill>
            </a:endParaRPr>
          </a:p>
          <a:p>
            <a:pPr marL="0" indent="0">
              <a:lnSpc>
                <a:spcPct val="150000"/>
              </a:lnSpc>
              <a:buClr>
                <a:schemeClr val="dk1"/>
              </a:buClr>
              <a:buSzPts val="1100"/>
              <a:buNone/>
            </a:pPr>
            <a:endParaRPr sz="1400" dirty="0">
              <a:solidFill>
                <a:schemeClr val="dk1"/>
              </a:solidFill>
            </a:endParaRPr>
          </a:p>
          <a:p>
            <a:pPr indent="-448722">
              <a:lnSpc>
                <a:spcPct val="150000"/>
              </a:lnSpc>
              <a:buClr>
                <a:schemeClr val="dk1"/>
              </a:buClr>
              <a:buSzPts val="1700"/>
              <a:buAutoNum type="arabicPeriod"/>
            </a:pPr>
            <a:r>
              <a:rPr lang="en" sz="2267" dirty="0">
                <a:solidFill>
                  <a:schemeClr val="dk1"/>
                </a:solidFill>
              </a:rPr>
              <a:t>Establish the key of the major scale (example E Flat major)</a:t>
            </a:r>
            <a:endParaRPr sz="2267" dirty="0">
              <a:solidFill>
                <a:schemeClr val="dk1"/>
              </a:solidFill>
            </a:endParaRPr>
          </a:p>
          <a:p>
            <a:pPr indent="-448722">
              <a:lnSpc>
                <a:spcPct val="150000"/>
              </a:lnSpc>
              <a:buClr>
                <a:schemeClr val="dk1"/>
              </a:buClr>
              <a:buSzPts val="1700"/>
              <a:buAutoNum type="arabicPeriod"/>
            </a:pPr>
            <a:r>
              <a:rPr lang="en" sz="2267" dirty="0">
                <a:solidFill>
                  <a:schemeClr val="dk1"/>
                </a:solidFill>
              </a:rPr>
              <a:t>Refer to the circle of fifths on anoter method to establish the number of sharps or flats in the key signature. </a:t>
            </a:r>
            <a:endParaRPr sz="2267" dirty="0">
              <a:solidFill>
                <a:schemeClr val="dk1"/>
              </a:solidFill>
            </a:endParaRPr>
          </a:p>
          <a:p>
            <a:pPr indent="-448722">
              <a:lnSpc>
                <a:spcPct val="150000"/>
              </a:lnSpc>
              <a:buClr>
                <a:schemeClr val="dk1"/>
              </a:buClr>
              <a:buSzPts val="1700"/>
              <a:buAutoNum type="arabicPeriod"/>
            </a:pPr>
            <a:r>
              <a:rPr lang="en" sz="2267" dirty="0">
                <a:solidFill>
                  <a:schemeClr val="dk1"/>
                </a:solidFill>
              </a:rPr>
              <a:t>Write the key signature on a piece of staff paper.</a:t>
            </a:r>
            <a:endParaRPr sz="2267" dirty="0">
              <a:solidFill>
                <a:schemeClr val="dk1"/>
              </a:solidFill>
            </a:endParaRPr>
          </a:p>
          <a:p>
            <a:pPr indent="-448722">
              <a:lnSpc>
                <a:spcPct val="150000"/>
              </a:lnSpc>
              <a:buClr>
                <a:schemeClr val="dk1"/>
              </a:buClr>
              <a:buSzPts val="1700"/>
              <a:buAutoNum type="arabicPeriod"/>
            </a:pPr>
            <a:r>
              <a:rPr lang="en" sz="2267" dirty="0">
                <a:solidFill>
                  <a:schemeClr val="dk1"/>
                </a:solidFill>
              </a:rPr>
              <a:t>Write the starting pitch on the manuscript paper.</a:t>
            </a:r>
            <a:endParaRPr sz="2267" dirty="0">
              <a:solidFill>
                <a:schemeClr val="dk1"/>
              </a:solidFill>
            </a:endParaRPr>
          </a:p>
          <a:p>
            <a:pPr indent="-448722">
              <a:lnSpc>
                <a:spcPct val="150000"/>
              </a:lnSpc>
              <a:buClr>
                <a:schemeClr val="dk1"/>
              </a:buClr>
              <a:buSzPts val="1700"/>
              <a:buAutoNum type="arabicPeriod"/>
            </a:pPr>
            <a:r>
              <a:rPr lang="en" sz="2267" dirty="0">
                <a:solidFill>
                  <a:schemeClr val="dk1"/>
                </a:solidFill>
              </a:rPr>
              <a:t>Write the remaining seven pitches on alternating lines and spaces.</a:t>
            </a:r>
            <a:endParaRPr sz="2267" dirty="0">
              <a:solidFill>
                <a:schemeClr val="dk1"/>
              </a:solidFill>
            </a:endParaRPr>
          </a:p>
          <a:p>
            <a:pPr marL="0" indent="0">
              <a:spcAft>
                <a:spcPts val="2133"/>
              </a:spcAft>
              <a:buNone/>
            </a:pPr>
            <a:endParaRPr sz="3333" dirty="0"/>
          </a:p>
        </p:txBody>
      </p:sp>
      <p:pic>
        <p:nvPicPr>
          <p:cNvPr id="128" name="Google Shape;128;p24"/>
          <p:cNvPicPr preferRelativeResize="0"/>
          <p:nvPr/>
        </p:nvPicPr>
        <p:blipFill>
          <a:blip r:embed="rId3">
            <a:alphaModFix/>
          </a:blip>
          <a:stretch>
            <a:fillRect/>
          </a:stretch>
        </p:blipFill>
        <p:spPr>
          <a:xfrm>
            <a:off x="2901796" y="5501033"/>
            <a:ext cx="7156603" cy="1197967"/>
          </a:xfrm>
          <a:prstGeom prst="rect">
            <a:avLst/>
          </a:prstGeom>
          <a:noFill/>
          <a:ln>
            <a:noFill/>
          </a:ln>
        </p:spPr>
      </p:pic>
      <p:pic>
        <p:nvPicPr>
          <p:cNvPr id="129" name="Google Shape;129;p24"/>
          <p:cNvPicPr preferRelativeResize="0"/>
          <p:nvPr/>
        </p:nvPicPr>
        <p:blipFill rotWithShape="1">
          <a:blip r:embed="rId4">
            <a:alphaModFix/>
          </a:blip>
          <a:srcRect t="35508" r="65720" b="38382"/>
          <a:stretch/>
        </p:blipFill>
        <p:spPr>
          <a:xfrm>
            <a:off x="9332024" y="1356967"/>
            <a:ext cx="2303385" cy="161152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571934" y="1336565"/>
            <a:ext cx="11247604" cy="1584800"/>
          </a:xfrm>
          <a:prstGeom prst="rect">
            <a:avLst/>
          </a:prstGeom>
          <a:noFill/>
          <a:ln>
            <a:noFill/>
          </a:ln>
        </p:spPr>
      </p:pic>
      <p:sp>
        <p:nvSpPr>
          <p:cNvPr id="135" name="Google Shape;135;p25"/>
          <p:cNvSpPr txBox="1"/>
          <p:nvPr/>
        </p:nvSpPr>
        <p:spPr>
          <a:xfrm>
            <a:off x="3143537" y="845642"/>
            <a:ext cx="6104398" cy="615513"/>
          </a:xfrm>
          <a:prstGeom prst="rect">
            <a:avLst/>
          </a:prstGeom>
          <a:noFill/>
          <a:ln>
            <a:noFill/>
          </a:ln>
        </p:spPr>
        <p:txBody>
          <a:bodyPr spcFirstLastPara="1" wrap="square" lIns="121900" tIns="121900" rIns="121900" bIns="121900" anchor="t" anchorCtr="0">
            <a:spAutoFit/>
          </a:bodyPr>
          <a:lstStyle/>
          <a:p>
            <a:pPr algn="ctr"/>
            <a:r>
              <a:rPr lang="en" sz="2400" dirty="0"/>
              <a:t>L</a:t>
            </a:r>
            <a:r>
              <a:rPr lang="en-CA" sz="2400" dirty="0"/>
              <a:t>e</a:t>
            </a:r>
            <a:r>
              <a:rPr lang="en" sz="2400" dirty="0"/>
              <a:t>t’s Annotate and Figure this out: E Major</a:t>
            </a:r>
            <a:endParaRPr sz="2400" dirty="0"/>
          </a:p>
        </p:txBody>
      </p:sp>
      <p:pic>
        <p:nvPicPr>
          <p:cNvPr id="136" name="Google Shape;136;p25"/>
          <p:cNvPicPr preferRelativeResize="0"/>
          <p:nvPr/>
        </p:nvPicPr>
        <p:blipFill rotWithShape="1">
          <a:blip r:embed="rId4">
            <a:alphaModFix/>
          </a:blip>
          <a:srcRect l="12118" t="10210" r="60939" b="64790"/>
          <a:stretch/>
        </p:blipFill>
        <p:spPr>
          <a:xfrm>
            <a:off x="725767" y="3495667"/>
            <a:ext cx="3098800" cy="1333100"/>
          </a:xfrm>
          <a:prstGeom prst="rect">
            <a:avLst/>
          </a:prstGeom>
          <a:noFill/>
          <a:ln>
            <a:noFill/>
          </a:ln>
        </p:spPr>
      </p:pic>
      <p:pic>
        <p:nvPicPr>
          <p:cNvPr id="137" name="Google Shape;137;p25"/>
          <p:cNvPicPr preferRelativeResize="0"/>
          <p:nvPr/>
        </p:nvPicPr>
        <p:blipFill rotWithShape="1">
          <a:blip r:embed="rId4">
            <a:alphaModFix/>
          </a:blip>
          <a:srcRect l="12118" t="10210" r="60939" b="64790"/>
          <a:stretch/>
        </p:blipFill>
        <p:spPr>
          <a:xfrm>
            <a:off x="4409833" y="3510501"/>
            <a:ext cx="3098800" cy="1333100"/>
          </a:xfrm>
          <a:prstGeom prst="rect">
            <a:avLst/>
          </a:prstGeom>
          <a:noFill/>
          <a:ln>
            <a:noFill/>
          </a:ln>
        </p:spPr>
      </p:pic>
      <p:pic>
        <p:nvPicPr>
          <p:cNvPr id="138" name="Google Shape;138;p25"/>
          <p:cNvPicPr preferRelativeResize="0"/>
          <p:nvPr/>
        </p:nvPicPr>
        <p:blipFill rotWithShape="1">
          <a:blip r:embed="rId4">
            <a:alphaModFix/>
          </a:blip>
          <a:srcRect l="12118" t="10210" r="60939" b="64790"/>
          <a:stretch/>
        </p:blipFill>
        <p:spPr>
          <a:xfrm>
            <a:off x="8093900" y="3519034"/>
            <a:ext cx="3098800" cy="1333100"/>
          </a:xfrm>
          <a:prstGeom prst="rect">
            <a:avLst/>
          </a:prstGeom>
          <a:noFill/>
          <a:ln>
            <a:noFill/>
          </a:ln>
        </p:spPr>
      </p:pic>
      <p:pic>
        <p:nvPicPr>
          <p:cNvPr id="139" name="Google Shape;139;p25"/>
          <p:cNvPicPr preferRelativeResize="0"/>
          <p:nvPr/>
        </p:nvPicPr>
        <p:blipFill rotWithShape="1">
          <a:blip r:embed="rId4">
            <a:alphaModFix/>
          </a:blip>
          <a:srcRect l="12118" t="10210" r="60939" b="64790"/>
          <a:stretch/>
        </p:blipFill>
        <p:spPr>
          <a:xfrm>
            <a:off x="639200" y="5226801"/>
            <a:ext cx="3098800" cy="1333100"/>
          </a:xfrm>
          <a:prstGeom prst="rect">
            <a:avLst/>
          </a:prstGeom>
          <a:noFill/>
          <a:ln>
            <a:noFill/>
          </a:ln>
        </p:spPr>
      </p:pic>
      <p:pic>
        <p:nvPicPr>
          <p:cNvPr id="140" name="Google Shape;140;p25"/>
          <p:cNvPicPr preferRelativeResize="0"/>
          <p:nvPr/>
        </p:nvPicPr>
        <p:blipFill rotWithShape="1">
          <a:blip r:embed="rId4">
            <a:alphaModFix/>
          </a:blip>
          <a:srcRect l="12118" t="10210" r="60939" b="64790"/>
          <a:stretch/>
        </p:blipFill>
        <p:spPr>
          <a:xfrm>
            <a:off x="4409833" y="5209934"/>
            <a:ext cx="3098800" cy="1333100"/>
          </a:xfrm>
          <a:prstGeom prst="rect">
            <a:avLst/>
          </a:prstGeom>
          <a:noFill/>
          <a:ln>
            <a:noFill/>
          </a:ln>
        </p:spPr>
      </p:pic>
      <p:pic>
        <p:nvPicPr>
          <p:cNvPr id="141" name="Google Shape;141;p25"/>
          <p:cNvPicPr preferRelativeResize="0"/>
          <p:nvPr/>
        </p:nvPicPr>
        <p:blipFill rotWithShape="1">
          <a:blip r:embed="rId4">
            <a:alphaModFix/>
          </a:blip>
          <a:srcRect l="12118" t="10210" r="60939" b="64790"/>
          <a:stretch/>
        </p:blipFill>
        <p:spPr>
          <a:xfrm>
            <a:off x="8093900" y="5193034"/>
            <a:ext cx="3098800" cy="13331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body" idx="1"/>
          </p:nvPr>
        </p:nvSpPr>
        <p:spPr>
          <a:xfrm>
            <a:off x="415600" y="1200909"/>
            <a:ext cx="9307200" cy="4555200"/>
          </a:xfrm>
          <a:prstGeom prst="rect">
            <a:avLst/>
          </a:prstGeom>
        </p:spPr>
        <p:txBody>
          <a:bodyPr spcFirstLastPara="1" vert="horz" wrap="square" lIns="121900" tIns="121900" rIns="121900" bIns="121900" rtlCol="0" anchor="t" anchorCtr="0">
            <a:noAutofit/>
          </a:bodyPr>
          <a:lstStyle/>
          <a:p>
            <a:pPr indent="-423323">
              <a:lnSpc>
                <a:spcPct val="150000"/>
              </a:lnSpc>
              <a:buClr>
                <a:schemeClr val="dk1"/>
              </a:buClr>
              <a:buSzPts val="1400"/>
              <a:buAutoNum type="arabicPeriod"/>
            </a:pPr>
            <a:r>
              <a:rPr lang="en" sz="1867" dirty="0">
                <a:solidFill>
                  <a:schemeClr val="dk1"/>
                </a:solidFill>
              </a:rPr>
              <a:t>Establish the key of the minor scale (eg, B Flat minor).</a:t>
            </a:r>
            <a:endParaRPr sz="1867" dirty="0">
              <a:solidFill>
                <a:schemeClr val="dk1"/>
              </a:solidFill>
            </a:endParaRPr>
          </a:p>
          <a:p>
            <a:pPr indent="-423323">
              <a:lnSpc>
                <a:spcPct val="150000"/>
              </a:lnSpc>
              <a:buClr>
                <a:schemeClr val="dk1"/>
              </a:buClr>
              <a:buSzPts val="1400"/>
              <a:buAutoNum type="arabicPeriod"/>
            </a:pPr>
            <a:r>
              <a:rPr lang="en" sz="1867" dirty="0">
                <a:solidFill>
                  <a:schemeClr val="dk1"/>
                </a:solidFill>
              </a:rPr>
              <a:t>Refer to the circle of fifths to establish the number of sharps or flats in the key signature (5 flats). Other methods can be referred to when finding the key signature such as a chart or slash code method but you must know the relative Major Scale first.</a:t>
            </a:r>
            <a:endParaRPr sz="1867" dirty="0">
              <a:solidFill>
                <a:schemeClr val="dk1"/>
              </a:solidFill>
            </a:endParaRPr>
          </a:p>
          <a:p>
            <a:pPr indent="-423323">
              <a:lnSpc>
                <a:spcPct val="150000"/>
              </a:lnSpc>
              <a:buClr>
                <a:schemeClr val="dk1"/>
              </a:buClr>
              <a:buSzPts val="1400"/>
              <a:buAutoNum type="arabicPeriod"/>
            </a:pPr>
            <a:r>
              <a:rPr lang="en" sz="1867" dirty="0">
                <a:solidFill>
                  <a:schemeClr val="dk1"/>
                </a:solidFill>
              </a:rPr>
              <a:t>Write the key signature on a piece of manuscript paper as well as the starting pitch (B flat).</a:t>
            </a:r>
            <a:endParaRPr sz="1867" dirty="0">
              <a:solidFill>
                <a:schemeClr val="dk1"/>
              </a:solidFill>
            </a:endParaRPr>
          </a:p>
          <a:p>
            <a:pPr indent="-423323">
              <a:lnSpc>
                <a:spcPct val="150000"/>
              </a:lnSpc>
              <a:buClr>
                <a:schemeClr val="dk1"/>
              </a:buClr>
              <a:buSzPts val="1400"/>
              <a:buAutoNum type="arabicPeriod"/>
            </a:pPr>
            <a:r>
              <a:rPr lang="en" sz="1867" dirty="0">
                <a:solidFill>
                  <a:schemeClr val="dk1"/>
                </a:solidFill>
              </a:rPr>
              <a:t>Write the remaining seven pitches on alternating lines and spaces creating the </a:t>
            </a:r>
            <a:r>
              <a:rPr lang="en" sz="1867" b="1" dirty="0">
                <a:solidFill>
                  <a:schemeClr val="dk1"/>
                </a:solidFill>
              </a:rPr>
              <a:t>natural minor scale.</a:t>
            </a:r>
            <a:br>
              <a:rPr lang="en" sz="1867" b="1" dirty="0">
                <a:solidFill>
                  <a:schemeClr val="dk1"/>
                </a:solidFill>
              </a:rPr>
            </a:br>
            <a:endParaRPr lang="en" sz="1867" b="1" dirty="0">
              <a:solidFill>
                <a:schemeClr val="dk1"/>
              </a:solidFill>
            </a:endParaRPr>
          </a:p>
          <a:p>
            <a:pPr indent="-423323">
              <a:lnSpc>
                <a:spcPct val="150000"/>
              </a:lnSpc>
              <a:buClr>
                <a:schemeClr val="dk1"/>
              </a:buClr>
              <a:buSzPts val="1400"/>
              <a:buAutoNum type="arabicPeriod"/>
            </a:pPr>
            <a:r>
              <a:rPr lang="en" sz="1867" dirty="0">
                <a:solidFill>
                  <a:schemeClr val="dk1"/>
                </a:solidFill>
              </a:rPr>
              <a:t>If you are writing the </a:t>
            </a:r>
            <a:r>
              <a:rPr lang="en" sz="1867" b="1" dirty="0">
                <a:solidFill>
                  <a:schemeClr val="dk1"/>
                </a:solidFill>
              </a:rPr>
              <a:t>harmonic minor scale, </a:t>
            </a:r>
            <a:r>
              <a:rPr lang="en" sz="1867" dirty="0">
                <a:solidFill>
                  <a:schemeClr val="dk1"/>
                </a:solidFill>
              </a:rPr>
              <a:t>raise the seventh scale degree by a semitone</a:t>
            </a:r>
            <a:endParaRPr sz="1867" dirty="0">
              <a:solidFill>
                <a:schemeClr val="dk1"/>
              </a:solidFill>
            </a:endParaRPr>
          </a:p>
        </p:txBody>
      </p:sp>
      <p:sp>
        <p:nvSpPr>
          <p:cNvPr id="147" name="Google Shape;147;p26"/>
          <p:cNvSpPr txBox="1">
            <a:spLocks noGrp="1"/>
          </p:cNvSpPr>
          <p:nvPr>
            <p:ph type="title"/>
          </p:nvPr>
        </p:nvSpPr>
        <p:spPr>
          <a:xfrm>
            <a:off x="415600" y="675590"/>
            <a:ext cx="11360800" cy="763600"/>
          </a:xfrm>
          <a:prstGeom prst="rect">
            <a:avLst/>
          </a:prstGeom>
        </p:spPr>
        <p:txBody>
          <a:bodyPr spcFirstLastPara="1" vert="horz" wrap="square" lIns="121900" tIns="121900" rIns="121900" bIns="121900" rtlCol="0" anchor="t" anchorCtr="0">
            <a:noAutofit/>
          </a:bodyPr>
          <a:lstStyle/>
          <a:p>
            <a:r>
              <a:rPr lang="en" dirty="0"/>
              <a:t>Writing Minor Scales using a Key Signature</a:t>
            </a:r>
            <a:endParaRPr dirty="0"/>
          </a:p>
        </p:txBody>
      </p:sp>
      <p:pic>
        <p:nvPicPr>
          <p:cNvPr id="148" name="Google Shape;148;p26"/>
          <p:cNvPicPr preferRelativeResize="0"/>
          <p:nvPr/>
        </p:nvPicPr>
        <p:blipFill>
          <a:blip r:embed="rId3">
            <a:alphaModFix/>
          </a:blip>
          <a:stretch>
            <a:fillRect/>
          </a:stretch>
        </p:blipFill>
        <p:spPr>
          <a:xfrm>
            <a:off x="3222051" y="4287399"/>
            <a:ext cx="6159500" cy="914400"/>
          </a:xfrm>
          <a:prstGeom prst="rect">
            <a:avLst/>
          </a:prstGeom>
          <a:noFill/>
          <a:ln>
            <a:noFill/>
          </a:ln>
        </p:spPr>
      </p:pic>
      <p:pic>
        <p:nvPicPr>
          <p:cNvPr id="149" name="Google Shape;149;p26"/>
          <p:cNvPicPr preferRelativeResize="0"/>
          <p:nvPr/>
        </p:nvPicPr>
        <p:blipFill>
          <a:blip r:embed="rId4">
            <a:alphaModFix/>
          </a:blip>
          <a:stretch>
            <a:fillRect/>
          </a:stretch>
        </p:blipFill>
        <p:spPr>
          <a:xfrm>
            <a:off x="3222051" y="5750610"/>
            <a:ext cx="6324600" cy="863600"/>
          </a:xfrm>
          <a:prstGeom prst="rect">
            <a:avLst/>
          </a:prstGeom>
          <a:noFill/>
          <a:ln>
            <a:noFill/>
          </a:ln>
        </p:spPr>
      </p:pic>
      <p:pic>
        <p:nvPicPr>
          <p:cNvPr id="150" name="Google Shape;150;p26"/>
          <p:cNvPicPr preferRelativeResize="0"/>
          <p:nvPr/>
        </p:nvPicPr>
        <p:blipFill rotWithShape="1">
          <a:blip r:embed="rId5">
            <a:alphaModFix/>
          </a:blip>
          <a:srcRect l="17725" t="55088" r="52129" b="4801"/>
          <a:stretch/>
        </p:blipFill>
        <p:spPr>
          <a:xfrm>
            <a:off x="9794569" y="1536634"/>
            <a:ext cx="2184532" cy="275076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7"/>
          <p:cNvPicPr preferRelativeResize="0"/>
          <p:nvPr/>
        </p:nvPicPr>
        <p:blipFill>
          <a:blip r:embed="rId3">
            <a:alphaModFix/>
          </a:blip>
          <a:stretch>
            <a:fillRect/>
          </a:stretch>
        </p:blipFill>
        <p:spPr>
          <a:xfrm>
            <a:off x="786499" y="1322501"/>
            <a:ext cx="10818499" cy="1685300"/>
          </a:xfrm>
          <a:prstGeom prst="rect">
            <a:avLst/>
          </a:prstGeom>
          <a:noFill/>
          <a:ln>
            <a:noFill/>
          </a:ln>
        </p:spPr>
      </p:pic>
      <p:sp>
        <p:nvSpPr>
          <p:cNvPr id="156" name="Google Shape;156;p27"/>
          <p:cNvSpPr txBox="1"/>
          <p:nvPr/>
        </p:nvSpPr>
        <p:spPr>
          <a:xfrm>
            <a:off x="2867324" y="864268"/>
            <a:ext cx="7124816" cy="615513"/>
          </a:xfrm>
          <a:prstGeom prst="rect">
            <a:avLst/>
          </a:prstGeom>
          <a:noFill/>
          <a:ln>
            <a:noFill/>
          </a:ln>
        </p:spPr>
        <p:txBody>
          <a:bodyPr spcFirstLastPara="1" wrap="square" lIns="121900" tIns="121900" rIns="121900" bIns="121900" anchor="t" anchorCtr="0">
            <a:spAutoFit/>
          </a:bodyPr>
          <a:lstStyle/>
          <a:p>
            <a:pPr algn="ctr"/>
            <a:r>
              <a:rPr lang="en" sz="2400" dirty="0"/>
              <a:t>L</a:t>
            </a:r>
            <a:r>
              <a:rPr lang="en-CA" sz="2400" dirty="0"/>
              <a:t>e</a:t>
            </a:r>
            <a:r>
              <a:rPr lang="en" sz="2400" dirty="0"/>
              <a:t>t’s Annotate and Figure this out: D Harmonic minor</a:t>
            </a:r>
            <a:endParaRPr sz="2400" dirty="0"/>
          </a:p>
        </p:txBody>
      </p:sp>
      <p:pic>
        <p:nvPicPr>
          <p:cNvPr id="157" name="Google Shape;157;p27"/>
          <p:cNvPicPr preferRelativeResize="0"/>
          <p:nvPr/>
        </p:nvPicPr>
        <p:blipFill rotWithShape="1">
          <a:blip r:embed="rId4">
            <a:alphaModFix/>
          </a:blip>
          <a:srcRect l="12118" t="10210" r="60939" b="64790"/>
          <a:stretch/>
        </p:blipFill>
        <p:spPr>
          <a:xfrm>
            <a:off x="725767" y="3495667"/>
            <a:ext cx="3098800" cy="1333100"/>
          </a:xfrm>
          <a:prstGeom prst="rect">
            <a:avLst/>
          </a:prstGeom>
          <a:noFill/>
          <a:ln>
            <a:noFill/>
          </a:ln>
        </p:spPr>
      </p:pic>
      <p:pic>
        <p:nvPicPr>
          <p:cNvPr id="158" name="Google Shape;158;p27"/>
          <p:cNvPicPr preferRelativeResize="0"/>
          <p:nvPr/>
        </p:nvPicPr>
        <p:blipFill rotWithShape="1">
          <a:blip r:embed="rId4">
            <a:alphaModFix/>
          </a:blip>
          <a:srcRect l="12118" t="10210" r="60939" b="64790"/>
          <a:stretch/>
        </p:blipFill>
        <p:spPr>
          <a:xfrm>
            <a:off x="4528317" y="3510001"/>
            <a:ext cx="3098800" cy="1333100"/>
          </a:xfrm>
          <a:prstGeom prst="rect">
            <a:avLst/>
          </a:prstGeom>
          <a:noFill/>
          <a:ln>
            <a:noFill/>
          </a:ln>
        </p:spPr>
      </p:pic>
      <p:pic>
        <p:nvPicPr>
          <p:cNvPr id="159" name="Google Shape;159;p27"/>
          <p:cNvPicPr preferRelativeResize="0"/>
          <p:nvPr/>
        </p:nvPicPr>
        <p:blipFill rotWithShape="1">
          <a:blip r:embed="rId4">
            <a:alphaModFix/>
          </a:blip>
          <a:srcRect l="12118" t="10210" r="60939" b="64790"/>
          <a:stretch/>
        </p:blipFill>
        <p:spPr>
          <a:xfrm>
            <a:off x="8330867" y="3466034"/>
            <a:ext cx="3098800" cy="1333100"/>
          </a:xfrm>
          <a:prstGeom prst="rect">
            <a:avLst/>
          </a:prstGeom>
          <a:noFill/>
          <a:ln>
            <a:noFill/>
          </a:ln>
        </p:spPr>
      </p:pic>
      <p:pic>
        <p:nvPicPr>
          <p:cNvPr id="160" name="Google Shape;160;p27"/>
          <p:cNvPicPr preferRelativeResize="0"/>
          <p:nvPr/>
        </p:nvPicPr>
        <p:blipFill rotWithShape="1">
          <a:blip r:embed="rId4">
            <a:alphaModFix/>
          </a:blip>
          <a:srcRect l="12118" t="10210" r="60939" b="64790"/>
          <a:stretch/>
        </p:blipFill>
        <p:spPr>
          <a:xfrm>
            <a:off x="725767" y="5317767"/>
            <a:ext cx="3098800" cy="1333100"/>
          </a:xfrm>
          <a:prstGeom prst="rect">
            <a:avLst/>
          </a:prstGeom>
          <a:noFill/>
          <a:ln>
            <a:noFill/>
          </a:ln>
        </p:spPr>
      </p:pic>
      <p:pic>
        <p:nvPicPr>
          <p:cNvPr id="161" name="Google Shape;161;p27"/>
          <p:cNvPicPr preferRelativeResize="0"/>
          <p:nvPr/>
        </p:nvPicPr>
        <p:blipFill rotWithShape="1">
          <a:blip r:embed="rId4">
            <a:alphaModFix/>
          </a:blip>
          <a:srcRect l="12118" t="10210" r="60939" b="64790"/>
          <a:stretch/>
        </p:blipFill>
        <p:spPr>
          <a:xfrm>
            <a:off x="4439633" y="5345301"/>
            <a:ext cx="3098800" cy="1333100"/>
          </a:xfrm>
          <a:prstGeom prst="rect">
            <a:avLst/>
          </a:prstGeom>
          <a:noFill/>
          <a:ln>
            <a:noFill/>
          </a:ln>
        </p:spPr>
      </p:pic>
      <p:pic>
        <p:nvPicPr>
          <p:cNvPr id="162" name="Google Shape;162;p27"/>
          <p:cNvPicPr preferRelativeResize="0"/>
          <p:nvPr/>
        </p:nvPicPr>
        <p:blipFill rotWithShape="1">
          <a:blip r:embed="rId4">
            <a:alphaModFix/>
          </a:blip>
          <a:srcRect l="12118" t="10210" r="60939" b="64790"/>
          <a:stretch/>
        </p:blipFill>
        <p:spPr>
          <a:xfrm>
            <a:off x="8330867" y="5345301"/>
            <a:ext cx="3098800" cy="13331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415600" y="861799"/>
            <a:ext cx="11360800" cy="763600"/>
          </a:xfrm>
          <a:prstGeom prst="rect">
            <a:avLst/>
          </a:prstGeom>
        </p:spPr>
        <p:txBody>
          <a:bodyPr spcFirstLastPara="1" vert="horz" wrap="square" lIns="121900" tIns="121900" rIns="121900" bIns="121900" rtlCol="0" anchor="t" anchorCtr="0">
            <a:noAutofit/>
          </a:bodyPr>
          <a:lstStyle/>
          <a:p>
            <a:r>
              <a:rPr lang="en" dirty="0"/>
              <a:t>Identify Key from a Key Signature</a:t>
            </a:r>
            <a:endParaRPr dirty="0"/>
          </a:p>
        </p:txBody>
      </p:sp>
      <p:sp>
        <p:nvSpPr>
          <p:cNvPr id="173" name="Google Shape;173;p29"/>
          <p:cNvSpPr txBox="1">
            <a:spLocks noGrp="1"/>
          </p:cNvSpPr>
          <p:nvPr>
            <p:ph type="body" idx="1"/>
          </p:nvPr>
        </p:nvSpPr>
        <p:spPr>
          <a:xfrm>
            <a:off x="415600" y="1638233"/>
            <a:ext cx="9540000" cy="4555200"/>
          </a:xfrm>
          <a:prstGeom prst="rect">
            <a:avLst/>
          </a:prstGeom>
        </p:spPr>
        <p:txBody>
          <a:bodyPr spcFirstLastPara="1" vert="horz" wrap="square" lIns="121900" tIns="121900" rIns="121900" bIns="121900" rtlCol="0" anchor="t" anchorCtr="0">
            <a:noAutofit/>
          </a:bodyPr>
          <a:lstStyle/>
          <a:p>
            <a:pPr marL="0" indent="0">
              <a:lnSpc>
                <a:spcPct val="105833"/>
              </a:lnSpc>
              <a:buClr>
                <a:schemeClr val="dk1"/>
              </a:buClr>
              <a:buSzPts val="1100"/>
              <a:buNone/>
            </a:pPr>
            <a:r>
              <a:rPr lang="en" sz="2267" dirty="0">
                <a:solidFill>
                  <a:schemeClr val="dk1"/>
                </a:solidFill>
              </a:rPr>
              <a:t>To establish the key of a flat scale, identify the next to last flat in the key signature. The second to last flat is the name of the key. For example, a key signature has five flats—B Flat, E Flat, A Flat, D Flat and G flat. The second to last flat is D Flat. D Flat is the name of the key. The only exception is F major, which has only one flat.</a:t>
            </a:r>
            <a:endParaRPr sz="2267" dirty="0">
              <a:solidFill>
                <a:schemeClr val="dk1"/>
              </a:solidFill>
            </a:endParaRPr>
          </a:p>
          <a:p>
            <a:pPr marL="0" indent="0">
              <a:buNone/>
            </a:pPr>
            <a:endParaRPr sz="1800" dirty="0"/>
          </a:p>
          <a:p>
            <a:pPr marL="0" indent="0">
              <a:lnSpc>
                <a:spcPct val="105833"/>
              </a:lnSpc>
              <a:spcBef>
                <a:spcPts val="2133"/>
              </a:spcBef>
              <a:buClr>
                <a:schemeClr val="dk1"/>
              </a:buClr>
              <a:buSzPts val="1100"/>
              <a:buNone/>
            </a:pPr>
            <a:r>
              <a:rPr lang="en" sz="2267" dirty="0">
                <a:solidFill>
                  <a:schemeClr val="dk1"/>
                </a:solidFill>
              </a:rPr>
              <a:t>To establish the key of a sharp scale, identify the last sharp in the key signature. Raise the pitch of the last sharp by one semitone. That is the name of the key. For example, a key signature has three sharps—F Sharp, C Sharp and G Sharp. Raise G Sharp one semitone to A. A major is the name of the key</a:t>
            </a:r>
            <a:endParaRPr sz="2267" dirty="0">
              <a:solidFill>
                <a:schemeClr val="dk1"/>
              </a:solidFill>
            </a:endParaRPr>
          </a:p>
          <a:p>
            <a:pPr marL="0" indent="0">
              <a:spcAft>
                <a:spcPts val="2133"/>
              </a:spcAft>
              <a:buNone/>
            </a:pPr>
            <a:endParaRPr sz="3333" dirty="0"/>
          </a:p>
        </p:txBody>
      </p:sp>
      <p:pic>
        <p:nvPicPr>
          <p:cNvPr id="174" name="Google Shape;174;p29"/>
          <p:cNvPicPr preferRelativeResize="0"/>
          <p:nvPr/>
        </p:nvPicPr>
        <p:blipFill>
          <a:blip r:embed="rId3">
            <a:alphaModFix/>
          </a:blip>
          <a:stretch>
            <a:fillRect/>
          </a:stretch>
        </p:blipFill>
        <p:spPr>
          <a:xfrm>
            <a:off x="9955601" y="1970767"/>
            <a:ext cx="1409700" cy="965200"/>
          </a:xfrm>
          <a:prstGeom prst="rect">
            <a:avLst/>
          </a:prstGeom>
          <a:noFill/>
          <a:ln>
            <a:noFill/>
          </a:ln>
        </p:spPr>
      </p:pic>
      <p:pic>
        <p:nvPicPr>
          <p:cNvPr id="175" name="Google Shape;175;p29"/>
          <p:cNvPicPr preferRelativeResize="0"/>
          <p:nvPr/>
        </p:nvPicPr>
        <p:blipFill>
          <a:blip r:embed="rId4">
            <a:alphaModFix/>
          </a:blip>
          <a:stretch>
            <a:fillRect/>
          </a:stretch>
        </p:blipFill>
        <p:spPr>
          <a:xfrm>
            <a:off x="10087167" y="5126734"/>
            <a:ext cx="1600200" cy="850900"/>
          </a:xfrm>
          <a:prstGeom prst="rect">
            <a:avLst/>
          </a:prstGeom>
          <a:noFill/>
          <a:ln>
            <a:noFill/>
          </a:ln>
        </p:spPr>
      </p:pic>
      <p:sp>
        <p:nvSpPr>
          <p:cNvPr id="176" name="Google Shape;176;p29"/>
          <p:cNvSpPr txBox="1"/>
          <p:nvPr/>
        </p:nvSpPr>
        <p:spPr>
          <a:xfrm>
            <a:off x="7702300" y="6206267"/>
            <a:ext cx="3244000" cy="615513"/>
          </a:xfrm>
          <a:prstGeom prst="rect">
            <a:avLst/>
          </a:prstGeom>
          <a:noFill/>
          <a:ln>
            <a:noFill/>
          </a:ln>
        </p:spPr>
        <p:txBody>
          <a:bodyPr spcFirstLastPara="1" wrap="square" lIns="121900" tIns="121900" rIns="121900" bIns="121900" anchor="t" anchorCtr="0">
            <a:spAutoFit/>
          </a:bodyPr>
          <a:lstStyle/>
          <a:p>
            <a:pPr algn="ctr"/>
            <a:r>
              <a:rPr lang="en" sz="2400">
                <a:latin typeface="Luckiest Guy"/>
                <a:ea typeface="Luckiest Guy"/>
                <a:cs typeface="Luckiest Guy"/>
                <a:sym typeface="Luckiest Guy"/>
              </a:rPr>
              <a:t>Kahoot.it</a:t>
            </a:r>
            <a:endParaRPr sz="2400">
              <a:latin typeface="Luckiest Guy"/>
              <a:ea typeface="Luckiest Guy"/>
              <a:cs typeface="Luckiest Guy"/>
              <a:sym typeface="Luckiest Guy"/>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3CF4-8276-4D1B-AC15-FE86E547B908}"/>
              </a:ext>
            </a:extLst>
          </p:cNvPr>
          <p:cNvSpPr>
            <a:spLocks noGrp="1"/>
          </p:cNvSpPr>
          <p:nvPr>
            <p:ph type="title"/>
          </p:nvPr>
        </p:nvSpPr>
        <p:spPr>
          <a:xfrm>
            <a:off x="831200" y="1481263"/>
            <a:ext cx="11360800" cy="763600"/>
          </a:xfrm>
        </p:spPr>
        <p:txBody>
          <a:bodyPr/>
          <a:lstStyle/>
          <a:p>
            <a:r>
              <a:rPr lang="en-CA" dirty="0"/>
              <a:t>Got Time? Let’s Test our skill on Key Signatures</a:t>
            </a:r>
          </a:p>
        </p:txBody>
      </p:sp>
      <p:sp>
        <p:nvSpPr>
          <p:cNvPr id="3" name="Text Placeholder 2">
            <a:extLst>
              <a:ext uri="{FF2B5EF4-FFF2-40B4-BE49-F238E27FC236}">
                <a16:creationId xmlns:a16="http://schemas.microsoft.com/office/drawing/2014/main" id="{2B2B0ED0-D67A-473C-979E-8BCE435B60A5}"/>
              </a:ext>
            </a:extLst>
          </p:cNvPr>
          <p:cNvSpPr>
            <a:spLocks noGrp="1"/>
          </p:cNvSpPr>
          <p:nvPr>
            <p:ph type="body" idx="1"/>
          </p:nvPr>
        </p:nvSpPr>
        <p:spPr>
          <a:xfrm>
            <a:off x="0" y="2732951"/>
            <a:ext cx="11360800" cy="1392097"/>
          </a:xfrm>
        </p:spPr>
        <p:txBody>
          <a:bodyPr/>
          <a:lstStyle/>
          <a:p>
            <a:pPr marL="152396" indent="0" algn="ctr">
              <a:buNone/>
            </a:pPr>
            <a:r>
              <a:rPr lang="en-CA" sz="6000" dirty="0">
                <a:hlinkClick r:id="rId2"/>
              </a:rPr>
              <a:t>Kahoot Link</a:t>
            </a:r>
            <a:endParaRPr lang="en-CA" sz="6000" dirty="0"/>
          </a:p>
        </p:txBody>
      </p:sp>
    </p:spTree>
    <p:extLst>
      <p:ext uri="{BB962C8B-B14F-4D97-AF65-F5344CB8AC3E}">
        <p14:creationId xmlns:p14="http://schemas.microsoft.com/office/powerpoint/2010/main" val="30189662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60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13013-2972-4B37-A65F-D0780228E781}"/>
              </a:ext>
            </a:extLst>
          </p:cNvPr>
          <p:cNvSpPr>
            <a:spLocks noGrp="1"/>
          </p:cNvSpPr>
          <p:nvPr>
            <p:ph type="ctrTitle"/>
          </p:nvPr>
        </p:nvSpPr>
        <p:spPr/>
        <p:txBody>
          <a:bodyPr/>
          <a:lstStyle/>
          <a:p>
            <a:r>
              <a:rPr lang="en-CA" dirty="0"/>
              <a:t>LESSON 1</a:t>
            </a:r>
          </a:p>
        </p:txBody>
      </p:sp>
      <p:sp>
        <p:nvSpPr>
          <p:cNvPr id="5" name="Subtitle 4">
            <a:extLst>
              <a:ext uri="{FF2B5EF4-FFF2-40B4-BE49-F238E27FC236}">
                <a16:creationId xmlns:a16="http://schemas.microsoft.com/office/drawing/2014/main" id="{6F0A468A-B57D-41AF-96C7-96962FC561B5}"/>
              </a:ext>
            </a:extLst>
          </p:cNvPr>
          <p:cNvSpPr>
            <a:spLocks noGrp="1"/>
          </p:cNvSpPr>
          <p:nvPr>
            <p:ph type="subTitle" idx="1"/>
          </p:nvPr>
        </p:nvSpPr>
        <p:spPr/>
        <p:txBody>
          <a:bodyPr/>
          <a:lstStyle/>
          <a:p>
            <a:r>
              <a:rPr lang="en" sz="4000" dirty="0">
                <a:latin typeface="Architects Daughter"/>
                <a:ea typeface="Architects Daughter"/>
                <a:cs typeface="Architects Daughter"/>
                <a:sym typeface="Architects Daughter"/>
              </a:rPr>
              <a:t>Rhythm Review and Time Signatures, </a:t>
            </a:r>
            <a:r>
              <a:rPr lang="en-CA" sz="4000" dirty="0">
                <a:latin typeface="Architects Daughter"/>
                <a:ea typeface="Architects Daughter"/>
                <a:cs typeface="Architects Daughter"/>
                <a:sym typeface="Architects Daughter"/>
              </a:rPr>
              <a:t>Intervals and Tempo Terms</a:t>
            </a:r>
            <a:endParaRPr lang="en-CA" dirty="0"/>
          </a:p>
        </p:txBody>
      </p:sp>
    </p:spTree>
    <p:extLst>
      <p:ext uri="{BB962C8B-B14F-4D97-AF65-F5344CB8AC3E}">
        <p14:creationId xmlns:p14="http://schemas.microsoft.com/office/powerpoint/2010/main" val="27883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pPr marL="67732"/>
            <a:r>
              <a:rPr lang="en" dirty="0"/>
              <a:t>Review Basic Rhythms </a:t>
            </a:r>
            <a:endParaRPr dirty="0"/>
          </a:p>
        </p:txBody>
      </p:sp>
      <p:pic>
        <p:nvPicPr>
          <p:cNvPr id="151" name="Google Shape;151;p32"/>
          <p:cNvPicPr preferRelativeResize="0"/>
          <p:nvPr/>
        </p:nvPicPr>
        <p:blipFill>
          <a:blip r:embed="rId3">
            <a:alphaModFix/>
          </a:blip>
          <a:stretch>
            <a:fillRect/>
          </a:stretch>
        </p:blipFill>
        <p:spPr>
          <a:xfrm>
            <a:off x="6354862" y="857833"/>
            <a:ext cx="4628100" cy="51423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784B8FEFA47948B9F97AEED03D906F" ma:contentTypeVersion="19" ma:contentTypeDescription="Create a new document." ma:contentTypeScope="" ma:versionID="cc9849a444502c10e89c1c7db7a5ad5b">
  <xsd:schema xmlns:xsd="http://www.w3.org/2001/XMLSchema" xmlns:xs="http://www.w3.org/2001/XMLSchema" xmlns:p="http://schemas.microsoft.com/office/2006/metadata/properties" xmlns:ns2="b2f8031d-f93a-4184-adba-926843d770e5" xmlns:ns3="1b50b02f-a259-4938-a0c2-79f8bec9a978" targetNamespace="http://schemas.microsoft.com/office/2006/metadata/properties" ma:root="true" ma:fieldsID="4d1871045526ef0445bd213edaaf82f7" ns2:_="" ns3:_="">
    <xsd:import namespace="b2f8031d-f93a-4184-adba-926843d770e5"/>
    <xsd:import namespace="1b50b02f-a259-4938-a0c2-79f8bec9a978"/>
    <xsd:element name="properties">
      <xsd:complexType>
        <xsd:sequence>
          <xsd:element name="documentManagement">
            <xsd:complexType>
              <xsd:all>
                <xsd:element ref="ns2:MediaServiceMetadata" minOccurs="0"/>
                <xsd:element ref="ns2:MediaServiceFastMetadata" minOccurs="0"/>
                <xsd:element ref="ns2:FileOwner"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OCR" minOccurs="0"/>
                <xsd:element ref="ns2:Context" minOccurs="0"/>
                <xsd:element ref="ns2:lcf76f155ced4ddcb4097134ff3c332f" minOccurs="0"/>
                <xsd:element ref="ns3:TaxCatchAll" minOccurs="0"/>
                <xsd:element ref="ns2: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8031d-f93a-4184-adba-926843d770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leOwner" ma:index="10" nillable="true" ma:displayName="File Owner" ma:description="Individual responsible for keeping the file up to date. Direct questions about the file to this individual. " ma:format="Dropdown" ma:list="UserInfo" ma:SharePointGroup="0" ma:internalName="Fil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Context" ma:index="21" nillable="true" ma:displayName="Status" ma:format="Dropdown" ma:internalName="Context">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504fe83-4dc1-4340-9d13-f0566840577c" ma:termSetId="09814cd3-568e-fe90-9814-8d621ff8fb84" ma:anchorId="fba54fb3-c3e1-fe81-a776-ca4b69148c4d" ma:open="true" ma:isKeyword="false">
      <xsd:complexType>
        <xsd:sequence>
          <xsd:element ref="pc:Terms" minOccurs="0" maxOccurs="1"/>
        </xsd:sequence>
      </xsd:complexType>
    </xsd:element>
    <xsd:element name="Details" ma:index="25" nillable="true" ma:displayName="Details" ma:format="Dropdown" ma:internalName="Details">
      <xsd:simpleType>
        <xsd:restriction base="dms:Note">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50b02f-a259-4938-a0c2-79f8bec9a9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6345a17-d5d4-493a-8d69-3899ce788255}" ma:internalName="TaxCatchAll" ma:showField="CatchAllData" ma:web="1b50b02f-a259-4938-a0c2-79f8bec9a9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Owner xmlns="b2f8031d-f93a-4184-adba-926843d770e5">
      <UserInfo>
        <DisplayName/>
        <AccountId xsi:nil="true"/>
        <AccountType/>
      </UserInfo>
    </FileOwner>
    <Context xmlns="b2f8031d-f93a-4184-adba-926843d770e5" xsi:nil="true"/>
    <TaxCatchAll xmlns="1b50b02f-a259-4938-a0c2-79f8bec9a978" xsi:nil="true"/>
    <lcf76f155ced4ddcb4097134ff3c332f xmlns="b2f8031d-f93a-4184-adba-926843d770e5">
      <Terms xmlns="http://schemas.microsoft.com/office/infopath/2007/PartnerControls"/>
    </lcf76f155ced4ddcb4097134ff3c332f>
    <Details xmlns="b2f8031d-f93a-4184-adba-926843d770e5" xsi:nil="true"/>
  </documentManagement>
</p:properties>
</file>

<file path=customXml/itemProps1.xml><?xml version="1.0" encoding="utf-8"?>
<ds:datastoreItem xmlns:ds="http://schemas.openxmlformats.org/officeDocument/2006/customXml" ds:itemID="{F7440B1D-05EE-4105-B007-9A380BEDFE68}">
  <ds:schemaRefs>
    <ds:schemaRef ds:uri="http://schemas.microsoft.com/sharepoint/v3/contenttype/forms"/>
  </ds:schemaRefs>
</ds:datastoreItem>
</file>

<file path=customXml/itemProps2.xml><?xml version="1.0" encoding="utf-8"?>
<ds:datastoreItem xmlns:ds="http://schemas.openxmlformats.org/officeDocument/2006/customXml" ds:itemID="{45140C56-66A1-421F-A2F7-859AB2C75D0C}"/>
</file>

<file path=customXml/itemProps3.xml><?xml version="1.0" encoding="utf-8"?>
<ds:datastoreItem xmlns:ds="http://schemas.openxmlformats.org/officeDocument/2006/customXml" ds:itemID="{719139E1-021A-41BF-A9C8-F49C3E14F2A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268</TotalTime>
  <Words>2422</Words>
  <Application>Microsoft Office PowerPoint</Application>
  <PresentationFormat>Widescreen</PresentationFormat>
  <Paragraphs>315</Paragraphs>
  <Slides>76</Slides>
  <Notes>61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Architects Daughter</vt:lpstr>
      <vt:lpstr>Arial</vt:lpstr>
      <vt:lpstr>Calibri</vt:lpstr>
      <vt:lpstr>Calibri Light</vt:lpstr>
      <vt:lpstr>Caveat</vt:lpstr>
      <vt:lpstr>Impact</vt:lpstr>
      <vt:lpstr>Luckiest Guy</vt:lpstr>
      <vt:lpstr>Times New Roman</vt:lpstr>
      <vt:lpstr>Office Theme</vt:lpstr>
      <vt:lpstr>PowerPoint Presentation</vt:lpstr>
      <vt:lpstr>  Welcome!!</vt:lpstr>
      <vt:lpstr>PowerPoint Presentation</vt:lpstr>
      <vt:lpstr>PowerPoint Presentation</vt:lpstr>
      <vt:lpstr>Level 2  Overview, Next 3 Lessons!</vt:lpstr>
      <vt:lpstr>Who’s here?</vt:lpstr>
      <vt:lpstr>Before We Begin!</vt:lpstr>
      <vt:lpstr>LESSON 1</vt:lpstr>
      <vt:lpstr>Review Basic Rhythms </vt:lpstr>
      <vt:lpstr>Rhythm Tree</vt:lpstr>
      <vt:lpstr>Extending Notes &amp; Rests</vt:lpstr>
      <vt:lpstr>How long is that note really???</vt:lpstr>
      <vt:lpstr>How long is that note really???</vt:lpstr>
      <vt:lpstr>Do we Understand how Ties Work?</vt:lpstr>
      <vt:lpstr>Dotted and Double Dotted Notes &amp; Ties</vt:lpstr>
      <vt:lpstr>Dots: The Technical answer</vt:lpstr>
      <vt:lpstr>Another way to look at it</vt:lpstr>
      <vt:lpstr>Double Dotted Notes &amp; Rests</vt:lpstr>
      <vt:lpstr>Some Music Math...</vt:lpstr>
      <vt:lpstr>Some Music Math...</vt:lpstr>
      <vt:lpstr>Do we Understand how Dots Work?</vt:lpstr>
      <vt:lpstr>Time Signatures - Basic Level Review</vt:lpstr>
      <vt:lpstr>Simple Time Signatures - Basic Level Review</vt:lpstr>
      <vt:lpstr>Cut Time or Alla Breve</vt:lpstr>
      <vt:lpstr>Some Music Math….</vt:lpstr>
      <vt:lpstr>Some Music Math….</vt:lpstr>
      <vt:lpstr>Compound Time</vt:lpstr>
      <vt:lpstr>PowerPoint Presentation</vt:lpstr>
      <vt:lpstr>Counting 6/8 Time (a common compound time)</vt:lpstr>
      <vt:lpstr>Finding Pulse in Compound Time</vt:lpstr>
      <vt:lpstr>Subdividing Compound Time</vt:lpstr>
      <vt:lpstr>PowerPoint Presentation</vt:lpstr>
      <vt:lpstr>Counting in Compound Time Let’s annotate: Add bar lines, and take turns putting in counting</vt:lpstr>
      <vt:lpstr>Do we Understand how Compound Time Works?</vt:lpstr>
      <vt:lpstr>Understanding triplet eighth notes</vt:lpstr>
      <vt:lpstr>Counting Triplets in simple time</vt:lpstr>
      <vt:lpstr>PowerPoint Presentation</vt:lpstr>
      <vt:lpstr>Harmonic Intervals —the notes are played at the same time</vt:lpstr>
      <vt:lpstr>Melodic intervals — the notes are played one after the other </vt:lpstr>
      <vt:lpstr>Counting Interval Distances</vt:lpstr>
      <vt:lpstr>Let’s practice counting together</vt:lpstr>
      <vt:lpstr>Now, on your own, type in the chat or annotate</vt:lpstr>
      <vt:lpstr>Tempo Terms</vt:lpstr>
      <vt:lpstr>Let’s practice Review</vt:lpstr>
      <vt:lpstr>PowerPoint Presentation</vt:lpstr>
      <vt:lpstr>LESSON 2</vt:lpstr>
      <vt:lpstr>Scale Degrees</vt:lpstr>
      <vt:lpstr>Scale Degrees</vt:lpstr>
      <vt:lpstr>Major and Minor Scale Relationship</vt:lpstr>
      <vt:lpstr>What are the relationships??? Let’s annotate</vt:lpstr>
      <vt:lpstr>What are the relationships??? Checking Answers</vt:lpstr>
      <vt:lpstr>Tone/Semitone Pattern of the Natural minor scale</vt:lpstr>
      <vt:lpstr>Let’s confirm …. </vt:lpstr>
      <vt:lpstr>Let’s Apply</vt:lpstr>
      <vt:lpstr>PowerPoint Presentation</vt:lpstr>
      <vt:lpstr>PowerPoint Presentation</vt:lpstr>
      <vt:lpstr>Tone/Semitone Pattern of the Harmonic minor scale</vt:lpstr>
      <vt:lpstr>PowerPoint Presentation</vt:lpstr>
      <vt:lpstr>Tone/Semitone Pattern of the Harmonic minor scale</vt:lpstr>
      <vt:lpstr>Let’s Apply</vt:lpstr>
      <vt:lpstr>PowerPoint Presentation</vt:lpstr>
      <vt:lpstr>PowerPoint Presentation</vt:lpstr>
      <vt:lpstr>Let’s Annotate, Practice filling in the missing accidentals</vt:lpstr>
      <vt:lpstr>PowerPoint Presentation</vt:lpstr>
      <vt:lpstr>LESSON 3</vt:lpstr>
      <vt:lpstr>Circle of Fifths</vt:lpstr>
      <vt:lpstr>PowerPoint Presentation</vt:lpstr>
      <vt:lpstr>PowerPoint Presentation</vt:lpstr>
      <vt:lpstr>Another way</vt:lpstr>
      <vt:lpstr>Writing Major Scales using a Key Signature</vt:lpstr>
      <vt:lpstr>PowerPoint Presentation</vt:lpstr>
      <vt:lpstr>Writing Minor Scales using a Key Signature</vt:lpstr>
      <vt:lpstr>PowerPoint Presentation</vt:lpstr>
      <vt:lpstr>Identify Key from a Key Signature</vt:lpstr>
      <vt:lpstr>Got Time? Let’s Test our skill on Key Signatures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Kaylin Bradley</dc:creator>
  <cp:lastModifiedBy>Mackey Lt(N) WC</cp:lastModifiedBy>
  <cp:revision>18</cp:revision>
  <dcterms:created xsi:type="dcterms:W3CDTF">2021-07-13T17:11:10Z</dcterms:created>
  <dcterms:modified xsi:type="dcterms:W3CDTF">2022-03-09T15:40:45Z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0x010100CA784B8FEFA47948B9F97AEED03D906F</vt:lpwstr>
  </property>
</Properties>
</file>